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8DA3D-8BB2-43DC-A62D-E5820D8D0166}" type="doc">
      <dgm:prSet loTypeId="urn:microsoft.com/office/officeart/2005/8/layout/cycle6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220EDA-B839-4A08-B5F8-36E53C782E5D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Музей занимательных наук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1BFAA8-7D2A-47D4-9E4F-21F5DEC612FF}" type="parTrans" cxnId="{ABE07A31-3985-411C-AFDF-5D98591F0E40}">
      <dgm:prSet/>
      <dgm:spPr/>
      <dgm:t>
        <a:bodyPr/>
        <a:lstStyle/>
        <a:p>
          <a:endParaRPr lang="ru-RU"/>
        </a:p>
      </dgm:t>
    </dgm:pt>
    <dgm:pt modelId="{D339D97A-256A-4D00-BA9D-8DAE49500C9A}" type="sibTrans" cxnId="{ABE07A31-3985-411C-AFDF-5D98591F0E40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A1881738-E7FE-4C42-9AAB-3CB42C93DFF1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Школьное самоуправление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AE5A9B-6842-4F62-A880-15A69572AB31}" type="parTrans" cxnId="{45517339-B664-42EF-B58E-B3EF7EB74658}">
      <dgm:prSet/>
      <dgm:spPr/>
      <dgm:t>
        <a:bodyPr/>
        <a:lstStyle/>
        <a:p>
          <a:endParaRPr lang="ru-RU"/>
        </a:p>
      </dgm:t>
    </dgm:pt>
    <dgm:pt modelId="{292CC7F2-DC50-46FA-AA48-5C83B42C1A47}" type="sibTrans" cxnId="{45517339-B664-42EF-B58E-B3EF7EB74658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22F31C19-EA95-4A96-B164-2275FFF41B80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Программа внеурочной деятельности «Наука и жизнь»</a:t>
          </a:r>
        </a:p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(5-6 классы)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1D4AC5-5126-4E65-8D1A-C1DFBE08D3D6}" type="parTrans" cxnId="{29E96F98-350D-41E1-BC40-E2462EF1796B}">
      <dgm:prSet/>
      <dgm:spPr/>
      <dgm:t>
        <a:bodyPr/>
        <a:lstStyle/>
        <a:p>
          <a:endParaRPr lang="ru-RU"/>
        </a:p>
      </dgm:t>
    </dgm:pt>
    <dgm:pt modelId="{F13AD4E7-9C5C-4F05-A001-E3F6CF7C5CAA}" type="sibTrans" cxnId="{29E96F98-350D-41E1-BC40-E2462EF1796B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EC7147DA-2E75-462D-8ABE-8A13A8A544B8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Школьные декадники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59752F-B3C3-41DB-8C08-03C1FD16F089}" type="parTrans" cxnId="{2010751B-4D6B-428B-B7D6-28F6A39BCEA7}">
      <dgm:prSet/>
      <dgm:spPr/>
      <dgm:t>
        <a:bodyPr/>
        <a:lstStyle/>
        <a:p>
          <a:endParaRPr lang="ru-RU"/>
        </a:p>
      </dgm:t>
    </dgm:pt>
    <dgm:pt modelId="{DE23BA53-0CF6-4F2D-9DB3-42D2AC3E6759}" type="sibTrans" cxnId="{2010751B-4D6B-428B-B7D6-28F6A39BCEA7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958E8E45-D643-419B-A647-2FF4F86B4EEB}" type="pres">
      <dgm:prSet presAssocID="{E518DA3D-8BB2-43DC-A62D-E5820D8D016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6D155C-B75C-4C1E-8F84-350E5DBF2F89}" type="pres">
      <dgm:prSet presAssocID="{76220EDA-B839-4A08-B5F8-36E53C782E5D}" presName="node" presStyleLbl="node1" presStyleIdx="0" presStyleCnt="4" custScaleX="207863" custScaleY="154111" custRadScaleRad="104494" custRadScaleInc="-2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75E29-943C-453F-A1E7-D6F11CD03EE4}" type="pres">
      <dgm:prSet presAssocID="{76220EDA-B839-4A08-B5F8-36E53C782E5D}" presName="spNode" presStyleCnt="0"/>
      <dgm:spPr/>
    </dgm:pt>
    <dgm:pt modelId="{53C2A4FE-C1E6-4ADD-8202-7F2C8EBF446C}" type="pres">
      <dgm:prSet presAssocID="{D339D97A-256A-4D00-BA9D-8DAE49500C9A}" presName="sibTrans" presStyleLbl="sibTrans1D1" presStyleIdx="0" presStyleCnt="4"/>
      <dgm:spPr/>
      <dgm:t>
        <a:bodyPr/>
        <a:lstStyle/>
        <a:p>
          <a:endParaRPr lang="ru-RU"/>
        </a:p>
      </dgm:t>
    </dgm:pt>
    <dgm:pt modelId="{9DD7E841-C75D-4424-A4DE-64463796285B}" type="pres">
      <dgm:prSet presAssocID="{A1881738-E7FE-4C42-9AAB-3CB42C93DFF1}" presName="node" presStyleLbl="node1" presStyleIdx="1" presStyleCnt="4" custScaleX="188729" custScaleY="145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FBBD1-BDE3-4C86-96AB-5BE5D10B1FAD}" type="pres">
      <dgm:prSet presAssocID="{A1881738-E7FE-4C42-9AAB-3CB42C93DFF1}" presName="spNode" presStyleCnt="0"/>
      <dgm:spPr/>
    </dgm:pt>
    <dgm:pt modelId="{C32E080C-8FAC-466E-8A8B-2C02E01396C1}" type="pres">
      <dgm:prSet presAssocID="{292CC7F2-DC50-46FA-AA48-5C83B42C1A47}" presName="sibTrans" presStyleLbl="sibTrans1D1" presStyleIdx="1" presStyleCnt="4"/>
      <dgm:spPr/>
      <dgm:t>
        <a:bodyPr/>
        <a:lstStyle/>
        <a:p>
          <a:endParaRPr lang="ru-RU"/>
        </a:p>
      </dgm:t>
    </dgm:pt>
    <dgm:pt modelId="{9D8657BF-7CDA-476F-B359-93B7FCEA1047}" type="pres">
      <dgm:prSet presAssocID="{22F31C19-EA95-4A96-B164-2275FFF41B80}" presName="node" presStyleLbl="node1" presStyleIdx="2" presStyleCnt="4" custScaleX="210340" custScaleY="150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F6098-A157-4932-ACA9-593A212B7E9E}" type="pres">
      <dgm:prSet presAssocID="{22F31C19-EA95-4A96-B164-2275FFF41B80}" presName="spNode" presStyleCnt="0"/>
      <dgm:spPr/>
    </dgm:pt>
    <dgm:pt modelId="{BF7D914C-FFA9-4A51-AB92-02A82BF30F5D}" type="pres">
      <dgm:prSet presAssocID="{F13AD4E7-9C5C-4F05-A001-E3F6CF7C5CAA}" presName="sibTrans" presStyleLbl="sibTrans1D1" presStyleIdx="2" presStyleCnt="4"/>
      <dgm:spPr/>
      <dgm:t>
        <a:bodyPr/>
        <a:lstStyle/>
        <a:p>
          <a:endParaRPr lang="ru-RU"/>
        </a:p>
      </dgm:t>
    </dgm:pt>
    <dgm:pt modelId="{888B7F67-D5D5-4717-BE7A-0016D8253936}" type="pres">
      <dgm:prSet presAssocID="{EC7147DA-2E75-462D-8ABE-8A13A8A544B8}" presName="node" presStyleLbl="node1" presStyleIdx="3" presStyleCnt="4" custScaleX="189609" custScaleY="145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AFECB-9BCB-4B49-8A12-C3D736771F34}" type="pres">
      <dgm:prSet presAssocID="{EC7147DA-2E75-462D-8ABE-8A13A8A544B8}" presName="spNode" presStyleCnt="0"/>
      <dgm:spPr/>
    </dgm:pt>
    <dgm:pt modelId="{29924603-11EF-4600-A5A9-B6B2B9E60056}" type="pres">
      <dgm:prSet presAssocID="{DE23BA53-0CF6-4F2D-9DB3-42D2AC3E6759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8C56BBCE-9A31-4856-BFC2-5BF1A2EF10E7}" type="presOf" srcId="{DE23BA53-0CF6-4F2D-9DB3-42D2AC3E6759}" destId="{29924603-11EF-4600-A5A9-B6B2B9E60056}" srcOrd="0" destOrd="0" presId="urn:microsoft.com/office/officeart/2005/8/layout/cycle6"/>
    <dgm:cxn modelId="{FF7BDF96-154C-416B-88DA-83654208E8B6}" type="presOf" srcId="{D339D97A-256A-4D00-BA9D-8DAE49500C9A}" destId="{53C2A4FE-C1E6-4ADD-8202-7F2C8EBF446C}" srcOrd="0" destOrd="0" presId="urn:microsoft.com/office/officeart/2005/8/layout/cycle6"/>
    <dgm:cxn modelId="{30A12E63-3884-4BC8-8BBF-11D7D74F1A4F}" type="presOf" srcId="{F13AD4E7-9C5C-4F05-A001-E3F6CF7C5CAA}" destId="{BF7D914C-FFA9-4A51-AB92-02A82BF30F5D}" srcOrd="0" destOrd="0" presId="urn:microsoft.com/office/officeart/2005/8/layout/cycle6"/>
    <dgm:cxn modelId="{29E96F98-350D-41E1-BC40-E2462EF1796B}" srcId="{E518DA3D-8BB2-43DC-A62D-E5820D8D0166}" destId="{22F31C19-EA95-4A96-B164-2275FFF41B80}" srcOrd="2" destOrd="0" parTransId="{D11D4AC5-5126-4E65-8D1A-C1DFBE08D3D6}" sibTransId="{F13AD4E7-9C5C-4F05-A001-E3F6CF7C5CAA}"/>
    <dgm:cxn modelId="{94BB4CB1-3F42-42BF-BCF1-7E1F32BA289D}" type="presOf" srcId="{76220EDA-B839-4A08-B5F8-36E53C782E5D}" destId="{3C6D155C-B75C-4C1E-8F84-350E5DBF2F89}" srcOrd="0" destOrd="0" presId="urn:microsoft.com/office/officeart/2005/8/layout/cycle6"/>
    <dgm:cxn modelId="{ABE07A31-3985-411C-AFDF-5D98591F0E40}" srcId="{E518DA3D-8BB2-43DC-A62D-E5820D8D0166}" destId="{76220EDA-B839-4A08-B5F8-36E53C782E5D}" srcOrd="0" destOrd="0" parTransId="{BD1BFAA8-7D2A-47D4-9E4F-21F5DEC612FF}" sibTransId="{D339D97A-256A-4D00-BA9D-8DAE49500C9A}"/>
    <dgm:cxn modelId="{0A270AE1-8C0F-49BC-A3DB-860EEED8FDB4}" type="presOf" srcId="{292CC7F2-DC50-46FA-AA48-5C83B42C1A47}" destId="{C32E080C-8FAC-466E-8A8B-2C02E01396C1}" srcOrd="0" destOrd="0" presId="urn:microsoft.com/office/officeart/2005/8/layout/cycle6"/>
    <dgm:cxn modelId="{3B8E3DDE-B2E1-43A2-92B4-32F61E1AC0DB}" type="presOf" srcId="{22F31C19-EA95-4A96-B164-2275FFF41B80}" destId="{9D8657BF-7CDA-476F-B359-93B7FCEA1047}" srcOrd="0" destOrd="0" presId="urn:microsoft.com/office/officeart/2005/8/layout/cycle6"/>
    <dgm:cxn modelId="{45517339-B664-42EF-B58E-B3EF7EB74658}" srcId="{E518DA3D-8BB2-43DC-A62D-E5820D8D0166}" destId="{A1881738-E7FE-4C42-9AAB-3CB42C93DFF1}" srcOrd="1" destOrd="0" parTransId="{5FAE5A9B-6842-4F62-A880-15A69572AB31}" sibTransId="{292CC7F2-DC50-46FA-AA48-5C83B42C1A47}"/>
    <dgm:cxn modelId="{2010751B-4D6B-428B-B7D6-28F6A39BCEA7}" srcId="{E518DA3D-8BB2-43DC-A62D-E5820D8D0166}" destId="{EC7147DA-2E75-462D-8ABE-8A13A8A544B8}" srcOrd="3" destOrd="0" parTransId="{8B59752F-B3C3-41DB-8C08-03C1FD16F089}" sibTransId="{DE23BA53-0CF6-4F2D-9DB3-42D2AC3E6759}"/>
    <dgm:cxn modelId="{39646C05-C536-4F19-97B3-D3766101F4C9}" type="presOf" srcId="{A1881738-E7FE-4C42-9AAB-3CB42C93DFF1}" destId="{9DD7E841-C75D-4424-A4DE-64463796285B}" srcOrd="0" destOrd="0" presId="urn:microsoft.com/office/officeart/2005/8/layout/cycle6"/>
    <dgm:cxn modelId="{81A98AC3-4BCB-4517-B9DC-D04AF2BC0EDE}" type="presOf" srcId="{E518DA3D-8BB2-43DC-A62D-E5820D8D0166}" destId="{958E8E45-D643-419B-A647-2FF4F86B4EEB}" srcOrd="0" destOrd="0" presId="urn:microsoft.com/office/officeart/2005/8/layout/cycle6"/>
    <dgm:cxn modelId="{2CEA97E7-B9F7-4833-8A78-052313F75800}" type="presOf" srcId="{EC7147DA-2E75-462D-8ABE-8A13A8A544B8}" destId="{888B7F67-D5D5-4717-BE7A-0016D8253936}" srcOrd="0" destOrd="0" presId="urn:microsoft.com/office/officeart/2005/8/layout/cycle6"/>
    <dgm:cxn modelId="{D631E883-A48D-4874-BF32-701C6AF907A3}" type="presParOf" srcId="{958E8E45-D643-419B-A647-2FF4F86B4EEB}" destId="{3C6D155C-B75C-4C1E-8F84-350E5DBF2F89}" srcOrd="0" destOrd="0" presId="urn:microsoft.com/office/officeart/2005/8/layout/cycle6"/>
    <dgm:cxn modelId="{33F212EE-D4E6-4E66-B60C-C898F9AA15DE}" type="presParOf" srcId="{958E8E45-D643-419B-A647-2FF4F86B4EEB}" destId="{B1575E29-943C-453F-A1E7-D6F11CD03EE4}" srcOrd="1" destOrd="0" presId="urn:microsoft.com/office/officeart/2005/8/layout/cycle6"/>
    <dgm:cxn modelId="{745BA8E8-3E05-4003-96C6-4BA93CB82D88}" type="presParOf" srcId="{958E8E45-D643-419B-A647-2FF4F86B4EEB}" destId="{53C2A4FE-C1E6-4ADD-8202-7F2C8EBF446C}" srcOrd="2" destOrd="0" presId="urn:microsoft.com/office/officeart/2005/8/layout/cycle6"/>
    <dgm:cxn modelId="{FCFDBEA4-C734-4A33-BA2D-AC9473AD1A61}" type="presParOf" srcId="{958E8E45-D643-419B-A647-2FF4F86B4EEB}" destId="{9DD7E841-C75D-4424-A4DE-64463796285B}" srcOrd="3" destOrd="0" presId="urn:microsoft.com/office/officeart/2005/8/layout/cycle6"/>
    <dgm:cxn modelId="{E0D88F68-BF9A-4E7E-9B52-FFFAECC04752}" type="presParOf" srcId="{958E8E45-D643-419B-A647-2FF4F86B4EEB}" destId="{74CFBBD1-BDE3-4C86-96AB-5BE5D10B1FAD}" srcOrd="4" destOrd="0" presId="urn:microsoft.com/office/officeart/2005/8/layout/cycle6"/>
    <dgm:cxn modelId="{F8B4FEA5-4613-4604-9FE9-E67181B1F72A}" type="presParOf" srcId="{958E8E45-D643-419B-A647-2FF4F86B4EEB}" destId="{C32E080C-8FAC-466E-8A8B-2C02E01396C1}" srcOrd="5" destOrd="0" presId="urn:microsoft.com/office/officeart/2005/8/layout/cycle6"/>
    <dgm:cxn modelId="{7AEF33B1-17A9-4994-BB09-ECD2C775A294}" type="presParOf" srcId="{958E8E45-D643-419B-A647-2FF4F86B4EEB}" destId="{9D8657BF-7CDA-476F-B359-93B7FCEA1047}" srcOrd="6" destOrd="0" presId="urn:microsoft.com/office/officeart/2005/8/layout/cycle6"/>
    <dgm:cxn modelId="{4709402E-09A1-42FC-8D28-D3A86A6C7214}" type="presParOf" srcId="{958E8E45-D643-419B-A647-2FF4F86B4EEB}" destId="{763F6098-A157-4932-ACA9-593A212B7E9E}" srcOrd="7" destOrd="0" presId="urn:microsoft.com/office/officeart/2005/8/layout/cycle6"/>
    <dgm:cxn modelId="{CBAC758A-2017-4E75-B54B-FD89619A1558}" type="presParOf" srcId="{958E8E45-D643-419B-A647-2FF4F86B4EEB}" destId="{BF7D914C-FFA9-4A51-AB92-02A82BF30F5D}" srcOrd="8" destOrd="0" presId="urn:microsoft.com/office/officeart/2005/8/layout/cycle6"/>
    <dgm:cxn modelId="{9D02AEEB-7420-4EFF-A757-BAF0B4E35019}" type="presParOf" srcId="{958E8E45-D643-419B-A647-2FF4F86B4EEB}" destId="{888B7F67-D5D5-4717-BE7A-0016D8253936}" srcOrd="9" destOrd="0" presId="urn:microsoft.com/office/officeart/2005/8/layout/cycle6"/>
    <dgm:cxn modelId="{458EE12C-D74A-45C4-93BF-40D0587B6715}" type="presParOf" srcId="{958E8E45-D643-419B-A647-2FF4F86B4EEB}" destId="{1BEAFECB-9BCB-4B49-8A12-C3D736771F34}" srcOrd="10" destOrd="0" presId="urn:microsoft.com/office/officeart/2005/8/layout/cycle6"/>
    <dgm:cxn modelId="{08E1B081-C101-4A19-A649-43D10059B9D2}" type="presParOf" srcId="{958E8E45-D643-419B-A647-2FF4F86B4EEB}" destId="{29924603-11EF-4600-A5A9-B6B2B9E6005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D155C-B75C-4C1E-8F84-350E5DBF2F89}">
      <dsp:nvSpPr>
        <dsp:cNvPr id="0" name=""/>
        <dsp:cNvSpPr/>
      </dsp:nvSpPr>
      <dsp:spPr>
        <a:xfrm>
          <a:off x="2087231" y="-279749"/>
          <a:ext cx="3421337" cy="1648791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Музей занимательных наук</a:t>
          </a:r>
          <a:endParaRPr lang="ru-RU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67718" y="-199262"/>
        <a:ext cx="3260363" cy="1487817"/>
      </dsp:txXfrm>
    </dsp:sp>
    <dsp:sp modelId="{53C2A4FE-C1E6-4ADD-8202-7F2C8EBF446C}">
      <dsp:nvSpPr>
        <dsp:cNvPr id="0" name=""/>
        <dsp:cNvSpPr/>
      </dsp:nvSpPr>
      <dsp:spPr>
        <a:xfrm>
          <a:off x="1711752" y="940133"/>
          <a:ext cx="3537477" cy="3537477"/>
        </a:xfrm>
        <a:custGeom>
          <a:avLst/>
          <a:gdLst/>
          <a:ahLst/>
          <a:cxnLst/>
          <a:rect l="0" t="0" r="0" b="0"/>
          <a:pathLst>
            <a:path>
              <a:moveTo>
                <a:pt x="2925195" y="430439"/>
              </a:moveTo>
              <a:arcTo wR="1768738" hR="1768738" stAng="18649866" swAng="446989"/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9DD7E841-C75D-4424-A4DE-64463796285B}">
      <dsp:nvSpPr>
        <dsp:cNvPr id="0" name=""/>
        <dsp:cNvSpPr/>
      </dsp:nvSpPr>
      <dsp:spPr>
        <a:xfrm>
          <a:off x="4041066" y="1533565"/>
          <a:ext cx="3106399" cy="1559638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Школьное самоуправление</a:t>
          </a:r>
          <a:endParaRPr lang="ru-RU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7201" y="1609700"/>
        <a:ext cx="2954129" cy="1407368"/>
      </dsp:txXfrm>
    </dsp:sp>
    <dsp:sp modelId="{C32E080C-8FAC-466E-8A8B-2C02E01396C1}">
      <dsp:nvSpPr>
        <dsp:cNvPr id="0" name=""/>
        <dsp:cNvSpPr/>
      </dsp:nvSpPr>
      <dsp:spPr>
        <a:xfrm>
          <a:off x="1706974" y="168512"/>
          <a:ext cx="3537477" cy="3537477"/>
        </a:xfrm>
        <a:custGeom>
          <a:avLst/>
          <a:gdLst/>
          <a:ahLst/>
          <a:cxnLst/>
          <a:rect l="0" t="0" r="0" b="0"/>
          <a:pathLst>
            <a:path>
              <a:moveTo>
                <a:pt x="3105782" y="2926647"/>
              </a:moveTo>
              <a:arcTo wR="1768738" hR="1768738" stAng="2453596" swAng="492808"/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9D8657BF-7CDA-476F-B359-93B7FCEA1047}">
      <dsp:nvSpPr>
        <dsp:cNvPr id="0" name=""/>
        <dsp:cNvSpPr/>
      </dsp:nvSpPr>
      <dsp:spPr>
        <a:xfrm>
          <a:off x="2094473" y="3275985"/>
          <a:ext cx="3462107" cy="1612276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Программа внеурочной деятельности «Наука и жизнь»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(5-6 классы)</a:t>
          </a:r>
          <a:endParaRPr lang="ru-RU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73178" y="3354690"/>
        <a:ext cx="3304697" cy="1454866"/>
      </dsp:txXfrm>
    </dsp:sp>
    <dsp:sp modelId="{BF7D914C-FFA9-4A51-AB92-02A82BF30F5D}">
      <dsp:nvSpPr>
        <dsp:cNvPr id="0" name=""/>
        <dsp:cNvSpPr/>
      </dsp:nvSpPr>
      <dsp:spPr>
        <a:xfrm>
          <a:off x="2406603" y="168512"/>
          <a:ext cx="3537477" cy="3537477"/>
        </a:xfrm>
        <a:custGeom>
          <a:avLst/>
          <a:gdLst/>
          <a:ahLst/>
          <a:cxnLst/>
          <a:rect l="0" t="0" r="0" b="0"/>
          <a:pathLst>
            <a:path>
              <a:moveTo>
                <a:pt x="610830" y="3105782"/>
              </a:moveTo>
              <a:arcTo wR="1768738" hR="1768738" stAng="7853596" swAng="492808"/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888B7F67-D5D5-4717-BE7A-0016D8253936}">
      <dsp:nvSpPr>
        <dsp:cNvPr id="0" name=""/>
        <dsp:cNvSpPr/>
      </dsp:nvSpPr>
      <dsp:spPr>
        <a:xfrm>
          <a:off x="496346" y="1533565"/>
          <a:ext cx="3120884" cy="1559638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Школьные декадники</a:t>
          </a:r>
          <a:endParaRPr lang="ru-RU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2481" y="1609700"/>
        <a:ext cx="2968614" cy="1407368"/>
      </dsp:txXfrm>
    </dsp:sp>
    <dsp:sp modelId="{29924603-11EF-4600-A5A9-B6B2B9E60056}">
      <dsp:nvSpPr>
        <dsp:cNvPr id="0" name=""/>
        <dsp:cNvSpPr/>
      </dsp:nvSpPr>
      <dsp:spPr>
        <a:xfrm>
          <a:off x="2394471" y="920723"/>
          <a:ext cx="3537477" cy="3537477"/>
        </a:xfrm>
        <a:custGeom>
          <a:avLst/>
          <a:gdLst/>
          <a:ahLst/>
          <a:cxnLst/>
          <a:rect l="0" t="0" r="0" b="0"/>
          <a:pathLst>
            <a:path>
              <a:moveTo>
                <a:pt x="431465" y="611095"/>
              </a:moveTo>
              <a:arcTo wR="1768738" hR="1768738" stAng="13252915" swAng="440051"/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3D20F-2437-4AAB-BDA7-A987382F102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1567D-665E-4A76-A020-A6F24278A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85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6628" name="Верхний колонтитул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mtClean="0"/>
              <a:t>Муниципальное общеобразовательное учреждение "Средняя общеобразовательная школа № 19 с углубленным изучением отдельных предметов" г. Междуреченска</a:t>
            </a:r>
          </a:p>
        </p:txBody>
      </p:sp>
    </p:spTree>
    <p:extLst>
      <p:ext uri="{BB962C8B-B14F-4D97-AF65-F5344CB8AC3E}">
        <p14:creationId xmlns:p14="http://schemas.microsoft.com/office/powerpoint/2010/main" val="288045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9D12-450C-4C87-9B6C-7A9C3DC7FDB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7D7D-21AC-49BE-8958-E22B432D4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87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9D12-450C-4C87-9B6C-7A9C3DC7FDB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7D7D-21AC-49BE-8958-E22B432D4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34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9D12-450C-4C87-9B6C-7A9C3DC7FDB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7D7D-21AC-49BE-8958-E22B432D4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50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9D12-450C-4C87-9B6C-7A9C3DC7FDB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7D7D-21AC-49BE-8958-E22B432D4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8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9D12-450C-4C87-9B6C-7A9C3DC7FDB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7D7D-21AC-49BE-8958-E22B432D4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80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9D12-450C-4C87-9B6C-7A9C3DC7FDB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7D7D-21AC-49BE-8958-E22B432D4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16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9D12-450C-4C87-9B6C-7A9C3DC7FDB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7D7D-21AC-49BE-8958-E22B432D4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64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9D12-450C-4C87-9B6C-7A9C3DC7FDB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7D7D-21AC-49BE-8958-E22B432D4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36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9D12-450C-4C87-9B6C-7A9C3DC7FDB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7D7D-21AC-49BE-8958-E22B432D4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599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9D12-450C-4C87-9B6C-7A9C3DC7FDB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7D7D-21AC-49BE-8958-E22B432D4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91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9D12-450C-4C87-9B6C-7A9C3DC7FDB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7D7D-21AC-49BE-8958-E22B432D4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3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59D12-450C-4C87-9B6C-7A9C3DC7FDB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47D7D-21AC-49BE-8958-E22B432D4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61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 «Наука и жизнь»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62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3881439" y="1428751"/>
            <a:ext cx="5286375" cy="392906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rgbClr val="B8CCE4"/>
              </a:gs>
            </a:gsLst>
            <a:lin ang="16200000" scaled="1"/>
          </a:gradFill>
          <a:ln w="76200" cmpd="tri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Arial" charset="0"/>
              <a:buChar char="•"/>
              <a:defRPr/>
            </a:pPr>
            <a:endParaRPr lang="ru-RU" sz="1600" dirty="0">
              <a:solidFill>
                <a:srgbClr val="663300"/>
              </a:solidFill>
              <a:latin typeface="Arial" charset="0"/>
              <a:cs typeface="Arial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Модернизировать модель организации внеурочной деятельности на уровне основного общего образования в соответствии с особенностями образовательного процесса МБОУ СОШ № 19.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Активизировать работу ученического самоуправления.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Определить возможные пути реализации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предпрофильной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подготовки через организацию внеурочной деятельности.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Организовать соблюдение преемственности в реализации федерального государственного стандарта на всех уровнях образования.</a:t>
            </a:r>
          </a:p>
        </p:txBody>
      </p:sp>
      <p:pic>
        <p:nvPicPr>
          <p:cNvPr id="7" name="Рисунок 6" descr="vs08-09_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5438" y="2402076"/>
            <a:ext cx="1388898" cy="10861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vs09-10_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8260" y="3500438"/>
            <a:ext cx="2283162" cy="16014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vs08-09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9853" y="5143512"/>
            <a:ext cx="2174201" cy="15001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vs09-10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96536" y="5429264"/>
            <a:ext cx="1852824" cy="12858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AutoShape 71"/>
          <p:cNvSpPr>
            <a:spLocks noChangeArrowheads="1"/>
          </p:cNvSpPr>
          <p:nvPr/>
        </p:nvSpPr>
        <p:spPr bwMode="gray">
          <a:xfrm>
            <a:off x="1524001" y="0"/>
            <a:ext cx="7451725" cy="1214438"/>
          </a:xfrm>
          <a:prstGeom prst="roundRect">
            <a:avLst>
              <a:gd name="adj" fmla="val 35061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457200">
              <a:defRPr/>
            </a:pPr>
            <a:r>
              <a:rPr lang="ru-RU" sz="1600" b="1" dirty="0">
                <a:solidFill>
                  <a:schemeClr val="tx2"/>
                </a:solidFill>
                <a:latin typeface="Arial"/>
                <a:cs typeface="Arial"/>
              </a:rPr>
              <a:t>Цель проекта «Наука и жизнь»: </a:t>
            </a:r>
            <a:r>
              <a:rPr lang="ru-RU" sz="1600" kern="0" dirty="0">
                <a:solidFill>
                  <a:schemeClr val="tx2"/>
                </a:solidFill>
                <a:latin typeface="Arial"/>
                <a:cs typeface="Arial"/>
              </a:rPr>
              <a:t>Организация социального, </a:t>
            </a:r>
            <a:r>
              <a:rPr lang="ru-RU" sz="1600" kern="0" dirty="0" err="1">
                <a:solidFill>
                  <a:schemeClr val="tx2"/>
                </a:solidFill>
                <a:latin typeface="Arial"/>
                <a:cs typeface="Arial"/>
              </a:rPr>
              <a:t>практикоориентированного</a:t>
            </a:r>
            <a:r>
              <a:rPr lang="ru-RU" sz="1600" kern="0" dirty="0">
                <a:solidFill>
                  <a:schemeClr val="tx2"/>
                </a:solidFill>
                <a:latin typeface="Arial"/>
                <a:cs typeface="Arial"/>
              </a:rPr>
              <a:t> пространства внеурочной деятельности учащихся в условиях реализации ФГОС ОО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4" name="AutoShape 71"/>
          <p:cNvSpPr>
            <a:spLocks noChangeArrowheads="1"/>
          </p:cNvSpPr>
          <p:nvPr/>
        </p:nvSpPr>
        <p:spPr bwMode="gray">
          <a:xfrm>
            <a:off x="3667108" y="1285860"/>
            <a:ext cx="2286016" cy="571504"/>
          </a:xfrm>
          <a:prstGeom prst="roundRect">
            <a:avLst>
              <a:gd name="adj" fmla="val 35061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7800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70C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>
              <a:defRPr/>
            </a:pP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endParaRPr lang="en-US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983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5" name="Picture 13" descr="D:\фотографии с фотоаппарата\2014-2015_уч.год\фото\ФОТО НАУКА И ЖИЗНЬ\DSC_0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57" y="888491"/>
            <a:ext cx="1171749" cy="2082838"/>
          </a:xfrm>
          <a:prstGeom prst="round2DiagRect">
            <a:avLst>
              <a:gd name="adj1" fmla="val 0"/>
              <a:gd name="adj2" fmla="val 50000"/>
            </a:avLst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71"/>
          <p:cNvSpPr>
            <a:spLocks noChangeArrowheads="1"/>
          </p:cNvSpPr>
          <p:nvPr/>
        </p:nvSpPr>
        <p:spPr bwMode="gray">
          <a:xfrm>
            <a:off x="1524000" y="1"/>
            <a:ext cx="7215188" cy="785813"/>
          </a:xfrm>
          <a:prstGeom prst="roundRect">
            <a:avLst>
              <a:gd name="adj" fmla="val 35061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/>
          <a:p>
            <a:pPr algn="ctr" defTabSz="457200">
              <a:defRPr/>
            </a:pPr>
            <a:r>
              <a:rPr lang="ru-RU" sz="2800" b="1" dirty="0">
                <a:solidFill>
                  <a:schemeClr val="tx2"/>
                </a:solidFill>
                <a:latin typeface="Arial"/>
                <a:cs typeface="Arial"/>
              </a:rPr>
              <a:t>АКТУАЛЬНОСТЬ ПРОЕКТА «НАУКА И ЖИЗНЬ»</a:t>
            </a:r>
            <a:endParaRPr lang="en-US" sz="2600" b="1" dirty="0">
              <a:solidFill>
                <a:schemeClr val="tx2"/>
              </a:solidFill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297239" y="1814513"/>
            <a:ext cx="4840287" cy="338455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rgbClr val="B8CCE4"/>
              </a:gs>
            </a:gsLst>
            <a:lin ang="16200000" scaled="1"/>
          </a:gradFill>
          <a:ln w="76200" cmpd="tri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Arial" charset="0"/>
              <a:buChar char="•"/>
              <a:defRPr/>
            </a:pPr>
            <a:endParaRPr lang="ru-RU" sz="1600" dirty="0">
              <a:solidFill>
                <a:srgbClr val="6633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Разработка системы работы, отвечающей требованиям ФГОС и специфике конкретного образовательного учреждения – 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школе с углубленным изучением отдельных предметов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23559" name="Picture 7" descr="D:\фотографии с фотоаппарата\2014-2015_уч.год\фото\ФОТО НАУКА И ЖИЗНЬ\DSC_00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49" y="5168325"/>
            <a:ext cx="2210884" cy="1243784"/>
          </a:xfrm>
          <a:prstGeom prst="round2DiagRect">
            <a:avLst>
              <a:gd name="adj1" fmla="val 50000"/>
              <a:gd name="adj2" fmla="val 0"/>
            </a:avLst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D:\фотографии с фотоаппарата\2014-2015_уч.год\фото\ФОТО НАУКА И ЖИЗНЬ\DSC_00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35" y="2697002"/>
            <a:ext cx="1296144" cy="2303957"/>
          </a:xfrm>
          <a:prstGeom prst="round2DiagRect">
            <a:avLst>
              <a:gd name="adj1" fmla="val 0"/>
              <a:gd name="adj2" fmla="val 50000"/>
            </a:avLst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D:\фотографии с фотоаппарата\2014-2015_уч.год\фото\ФОТО НАУКА И ЖИЗНЬ\DSC_00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694" y="4400360"/>
            <a:ext cx="2195537" cy="1235150"/>
          </a:xfrm>
          <a:prstGeom prst="round2DiagRect">
            <a:avLst>
              <a:gd name="adj1" fmla="val 50000"/>
              <a:gd name="adj2" fmla="val 0"/>
            </a:avLst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6" name="Picture 14" descr="D:\фотографии с фотоаппарата\2014-2015_уч.год\фото\ФОТО НАУКА И ЖИЗНЬ\DSC_007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683" y="3645024"/>
            <a:ext cx="2127151" cy="1196678"/>
          </a:xfrm>
          <a:prstGeom prst="round2DiagRect">
            <a:avLst>
              <a:gd name="adj1" fmla="val 50000"/>
              <a:gd name="adj2" fmla="val 0"/>
            </a:avLst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7" name="Picture 15" descr="D:\фотографии с фотоаппарата\2014-2015_уч.год\фото\ФОТО НАУКА И ЖИЗНЬ\DSC_007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203" y="4140702"/>
            <a:ext cx="1190447" cy="2116075"/>
          </a:xfrm>
          <a:prstGeom prst="round2DiagRect">
            <a:avLst>
              <a:gd name="adj1" fmla="val 0"/>
              <a:gd name="adj2" fmla="val 50000"/>
            </a:avLst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678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1"/>
          <p:cNvSpPr>
            <a:spLocks noChangeArrowheads="1"/>
          </p:cNvSpPr>
          <p:nvPr/>
        </p:nvSpPr>
        <p:spPr bwMode="gray">
          <a:xfrm>
            <a:off x="1524000" y="1"/>
            <a:ext cx="7215188" cy="785813"/>
          </a:xfrm>
          <a:prstGeom prst="roundRect">
            <a:avLst>
              <a:gd name="adj" fmla="val 35061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sz="2400" b="1" dirty="0">
                <a:solidFill>
                  <a:schemeClr val="tx2"/>
                </a:solidFill>
                <a:latin typeface="Arial"/>
                <a:cs typeface="Arial"/>
              </a:rPr>
              <a:t>ИННОВАЦИОННОСТЬ ПРОЕКТА </a:t>
            </a:r>
            <a:br>
              <a:rPr lang="ru-RU" sz="2400" b="1" dirty="0">
                <a:solidFill>
                  <a:schemeClr val="tx2"/>
                </a:solidFill>
                <a:latin typeface="Arial"/>
                <a:cs typeface="Arial"/>
              </a:rPr>
            </a:br>
            <a:r>
              <a:rPr lang="ru-RU" sz="2400" b="1" dirty="0">
                <a:solidFill>
                  <a:schemeClr val="tx2"/>
                </a:solidFill>
                <a:latin typeface="Arial"/>
                <a:cs typeface="Arial"/>
              </a:rPr>
              <a:t>«НАУКА И ЖИЗНЬ»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pSp>
        <p:nvGrpSpPr>
          <p:cNvPr id="27652" name="Группа 25"/>
          <p:cNvGrpSpPr>
            <a:grpSpLocks/>
          </p:cNvGrpSpPr>
          <p:nvPr/>
        </p:nvGrpSpPr>
        <p:grpSpPr bwMode="auto">
          <a:xfrm>
            <a:off x="1638154" y="1063626"/>
            <a:ext cx="8178947" cy="5338272"/>
            <a:chOff x="113911" y="1064320"/>
            <a:chExt cx="8179022" cy="5337632"/>
          </a:xfrm>
        </p:grpSpPr>
        <p:sp>
          <p:nvSpPr>
            <p:cNvPr id="20" name="AutoShape 4"/>
            <p:cNvSpPr>
              <a:spLocks noChangeArrowheads="1"/>
            </p:cNvSpPr>
            <p:nvPr/>
          </p:nvSpPr>
          <p:spPr bwMode="gray">
            <a:xfrm>
              <a:off x="4698940" y="1075340"/>
              <a:ext cx="3593993" cy="2488186"/>
            </a:xfrm>
            <a:prstGeom prst="triangle">
              <a:avLst>
                <a:gd name="adj" fmla="val 50025"/>
              </a:avLst>
            </a:prstGeom>
            <a:gradFill flip="none" rotWithShape="1">
              <a:gsLst>
                <a:gs pos="0">
                  <a:schemeClr val="tx2">
                    <a:lumMod val="75000"/>
                    <a:alpha val="50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 algn="ctr">
              <a:noFill/>
              <a:miter lim="800000"/>
              <a:headEnd/>
              <a:tailEnd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latin typeface="Arial" charset="0"/>
                <a:cs typeface="Arial" charset="0"/>
              </a:endParaRPr>
            </a:p>
          </p:txBody>
        </p:sp>
        <p:sp>
          <p:nvSpPr>
            <p:cNvPr id="21" name="AutoShape 4"/>
            <p:cNvSpPr>
              <a:spLocks noChangeArrowheads="1"/>
            </p:cNvSpPr>
            <p:nvPr/>
          </p:nvSpPr>
          <p:spPr bwMode="gray">
            <a:xfrm flipV="1">
              <a:off x="113911" y="3913766"/>
              <a:ext cx="3593993" cy="2488186"/>
            </a:xfrm>
            <a:prstGeom prst="triangle">
              <a:avLst>
                <a:gd name="adj" fmla="val 50025"/>
              </a:avLst>
            </a:prstGeom>
            <a:gradFill flip="none" rotWithShape="1">
              <a:gsLst>
                <a:gs pos="0">
                  <a:schemeClr val="tx2">
                    <a:lumMod val="75000"/>
                    <a:alpha val="50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28575" algn="ctr">
              <a:noFill/>
              <a:miter lim="800000"/>
              <a:headEnd/>
              <a:tailEnd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latin typeface="Arial" charset="0"/>
                <a:cs typeface="Arial" charset="0"/>
              </a:endParaRPr>
            </a:p>
          </p:txBody>
        </p:sp>
        <p:sp>
          <p:nvSpPr>
            <p:cNvPr id="22" name="AutoShape 4"/>
            <p:cNvSpPr>
              <a:spLocks noChangeArrowheads="1"/>
            </p:cNvSpPr>
            <p:nvPr/>
          </p:nvSpPr>
          <p:spPr bwMode="gray">
            <a:xfrm flipV="1">
              <a:off x="4685124" y="3885943"/>
              <a:ext cx="3593993" cy="2488186"/>
            </a:xfrm>
            <a:prstGeom prst="triangle">
              <a:avLst>
                <a:gd name="adj" fmla="val 50025"/>
              </a:avLst>
            </a:prstGeom>
            <a:gradFill flip="none" rotWithShape="1">
              <a:gsLst>
                <a:gs pos="0">
                  <a:schemeClr val="tx2">
                    <a:lumMod val="75000"/>
                    <a:alpha val="50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 w="28575" algn="ctr">
              <a:noFill/>
              <a:miter lim="800000"/>
              <a:headEnd/>
              <a:tailEnd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latin typeface="Arial" charset="0"/>
                <a:cs typeface="Arial" charset="0"/>
              </a:endParaRPr>
            </a:p>
          </p:txBody>
        </p:sp>
        <p:sp>
          <p:nvSpPr>
            <p:cNvPr id="23" name="AutoShape 4"/>
            <p:cNvSpPr>
              <a:spLocks noChangeArrowheads="1"/>
            </p:cNvSpPr>
            <p:nvPr/>
          </p:nvSpPr>
          <p:spPr bwMode="gray">
            <a:xfrm>
              <a:off x="2368434" y="3913766"/>
              <a:ext cx="3593993" cy="2488186"/>
            </a:xfrm>
            <a:prstGeom prst="triangle">
              <a:avLst>
                <a:gd name="adj" fmla="val 50025"/>
              </a:avLst>
            </a:prstGeom>
            <a:gradFill flip="none" rotWithShape="1">
              <a:gsLst>
                <a:gs pos="0">
                  <a:schemeClr val="tx2">
                    <a:lumMod val="75000"/>
                    <a:alpha val="50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28575" algn="ctr">
              <a:noFill/>
              <a:miter lim="800000"/>
              <a:headEnd/>
              <a:tailEnd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latin typeface="Arial" charset="0"/>
                <a:cs typeface="Arial" charset="0"/>
              </a:endParaRPr>
            </a:p>
          </p:txBody>
        </p:sp>
        <p:sp>
          <p:nvSpPr>
            <p:cNvPr id="18" name="AutoShape 4"/>
            <p:cNvSpPr>
              <a:spLocks noChangeArrowheads="1"/>
            </p:cNvSpPr>
            <p:nvPr/>
          </p:nvSpPr>
          <p:spPr bwMode="gray">
            <a:xfrm flipV="1">
              <a:off x="2401091" y="1064320"/>
              <a:ext cx="3593993" cy="2488186"/>
            </a:xfrm>
            <a:prstGeom prst="triangle">
              <a:avLst>
                <a:gd name="adj" fmla="val 50025"/>
              </a:avLst>
            </a:prstGeom>
            <a:gradFill flip="none" rotWithShape="1">
              <a:gsLst>
                <a:gs pos="0">
                  <a:schemeClr val="tx2">
                    <a:lumMod val="75000"/>
                    <a:alpha val="50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28575" algn="ctr">
              <a:noFill/>
              <a:miter lim="800000"/>
              <a:headEnd/>
              <a:tailEnd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latin typeface="Arial" charset="0"/>
                <a:cs typeface="Arial" charset="0"/>
              </a:endParaRPr>
            </a:p>
          </p:txBody>
        </p:sp>
        <p:sp>
          <p:nvSpPr>
            <p:cNvPr id="15" name="AutoShape 4"/>
            <p:cNvSpPr>
              <a:spLocks noChangeArrowheads="1"/>
            </p:cNvSpPr>
            <p:nvPr/>
          </p:nvSpPr>
          <p:spPr bwMode="gray">
            <a:xfrm>
              <a:off x="142453" y="1119277"/>
              <a:ext cx="3593993" cy="2488186"/>
            </a:xfrm>
            <a:prstGeom prst="triangle">
              <a:avLst>
                <a:gd name="adj" fmla="val 50025"/>
              </a:avLst>
            </a:prstGeom>
            <a:gradFill flip="none" rotWithShape="1">
              <a:gsLst>
                <a:gs pos="0">
                  <a:schemeClr val="tx2">
                    <a:lumMod val="75000"/>
                    <a:alpha val="50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28575" algn="ctr">
              <a:noFill/>
              <a:miter lim="800000"/>
              <a:headEnd/>
              <a:tailEnd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latin typeface="Arial" charset="0"/>
                <a:cs typeface="Arial" charset="0"/>
              </a:endParaRPr>
            </a:p>
          </p:txBody>
        </p:sp>
        <p:grpSp>
          <p:nvGrpSpPr>
            <p:cNvPr id="27672" name="Группа 2"/>
            <p:cNvGrpSpPr>
              <a:grpSpLocks/>
            </p:cNvGrpSpPr>
            <p:nvPr/>
          </p:nvGrpSpPr>
          <p:grpSpPr bwMode="auto">
            <a:xfrm>
              <a:off x="2466692" y="2622126"/>
              <a:ext cx="3482815" cy="2527635"/>
              <a:chOff x="2843808" y="2622126"/>
              <a:chExt cx="3482815" cy="2527635"/>
            </a:xfrm>
          </p:grpSpPr>
          <p:sp>
            <p:nvSpPr>
              <p:cNvPr id="14" name="Шестиугольник 13"/>
              <p:cNvSpPr/>
              <p:nvPr/>
            </p:nvSpPr>
            <p:spPr>
              <a:xfrm>
                <a:off x="2843871" y="2621471"/>
                <a:ext cx="3483007" cy="2528584"/>
              </a:xfrm>
              <a:prstGeom prst="hexagon">
                <a:avLst>
                  <a:gd name="adj" fmla="val 35307"/>
                  <a:gd name="vf" fmla="val 115470"/>
                </a:avLst>
              </a:prstGeom>
              <a:solidFill>
                <a:schemeClr val="tx2">
                  <a:lumMod val="60000"/>
                  <a:lumOff val="40000"/>
                  <a:alpha val="50000"/>
                </a:schemeClr>
              </a:solidFill>
              <a:ln w="28575" cmpd="thickThin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sz="2400" b="1" dirty="0">
                  <a:solidFill>
                    <a:srgbClr val="663300"/>
                  </a:solidFill>
                </a:endParaRPr>
              </a:p>
            </p:txBody>
          </p:sp>
          <p:sp>
            <p:nvSpPr>
              <p:cNvPr id="13" name="Шестиугольник 12"/>
              <p:cNvSpPr/>
              <p:nvPr/>
            </p:nvSpPr>
            <p:spPr>
              <a:xfrm>
                <a:off x="2992194" y="2716932"/>
                <a:ext cx="3163982" cy="2296244"/>
              </a:xfrm>
              <a:prstGeom prst="hexagon">
                <a:avLst>
                  <a:gd name="adj" fmla="val 35307"/>
                  <a:gd name="vf" fmla="val 115470"/>
                </a:avLst>
              </a:prstGeom>
              <a:gradFill flip="none" rotWithShape="1">
                <a:gsLst>
                  <a:gs pos="0">
                    <a:schemeClr val="accent1">
                      <a:tint val="65000"/>
                      <a:lumMod val="110000"/>
                    </a:schemeClr>
                  </a:gs>
                  <a:gs pos="88000">
                    <a:schemeClr val="accent1">
                      <a:tint val="9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ru-RU" sz="2400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Конкретный результат образования (ФГОС)</a:t>
                </a:r>
              </a:p>
            </p:txBody>
          </p:sp>
        </p:grpSp>
        <p:sp>
          <p:nvSpPr>
            <p:cNvPr id="4" name="Прямоугольник 3"/>
            <p:cNvSpPr/>
            <p:nvPr/>
          </p:nvSpPr>
          <p:spPr>
            <a:xfrm>
              <a:off x="595076" y="2229405"/>
              <a:ext cx="2519385" cy="101429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Школьные органы самоуправления</a:t>
              </a: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2682657" y="1600831"/>
              <a:ext cx="3095653" cy="7079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Предпрофильная</a:t>
              </a:r>
              <a:endPara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 подготовка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130604" y="1942103"/>
              <a:ext cx="2790850" cy="16301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Модульная</a:t>
              </a:r>
            </a:p>
            <a:p>
              <a:pPr algn="ctr" eaLnBrk="1" hangingPunct="1">
                <a:defRPr/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 организация</a:t>
              </a:r>
            </a:p>
            <a:p>
              <a:pPr algn="ctr" eaLnBrk="1" hangingPunct="1">
                <a:defRPr/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 программ внеурочной деятельности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908084" y="5357993"/>
              <a:ext cx="2597174" cy="101587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Преемственность уровней образования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275068" y="4469100"/>
              <a:ext cx="2513035" cy="40000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Профориентация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42647" y="4121478"/>
              <a:ext cx="2871813" cy="7079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Профильное обучение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1694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1"/>
          <p:cNvSpPr>
            <a:spLocks noChangeArrowheads="1"/>
          </p:cNvSpPr>
          <p:nvPr/>
        </p:nvSpPr>
        <p:spPr bwMode="gray">
          <a:xfrm>
            <a:off x="1524000" y="1"/>
            <a:ext cx="7215188" cy="785813"/>
          </a:xfrm>
          <a:prstGeom prst="roundRect">
            <a:avLst>
              <a:gd name="adj" fmla="val 35061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sz="2400" b="1" dirty="0">
                <a:solidFill>
                  <a:schemeClr val="tx2"/>
                </a:solidFill>
                <a:latin typeface="Arial"/>
                <a:cs typeface="Arial"/>
              </a:rPr>
              <a:t>ШКОЛЬНЫЙ УРОВЕНЬ РЕАЛИЗАЦИИ ПРОЕКТА «НАУКА И ЖИЗНЬ»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1524000" y="1268760"/>
          <a:ext cx="7643813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0688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1"/>
          <p:cNvSpPr>
            <a:spLocks noChangeArrowheads="1"/>
          </p:cNvSpPr>
          <p:nvPr/>
        </p:nvSpPr>
        <p:spPr bwMode="gray">
          <a:xfrm>
            <a:off x="1524000" y="1"/>
            <a:ext cx="7215188" cy="785813"/>
          </a:xfrm>
          <a:prstGeom prst="roundRect">
            <a:avLst>
              <a:gd name="adj" fmla="val 35061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sz="2400" b="1" dirty="0">
                <a:solidFill>
                  <a:schemeClr val="tx2"/>
                </a:solidFill>
                <a:latin typeface="Arial"/>
                <a:cs typeface="Arial"/>
              </a:rPr>
              <a:t>ГОРОДСКОЙ УРОВЕНЬ РЕАЛИЗАЦИИ ПРОЕКТА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" name="Пятиугольник 1"/>
          <p:cNvSpPr/>
          <p:nvPr/>
        </p:nvSpPr>
        <p:spPr>
          <a:xfrm>
            <a:off x="1991545" y="1196752"/>
            <a:ext cx="4016035" cy="1418282"/>
          </a:xfrm>
          <a:prstGeom prst="homePlat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dirty="0">
                <a:solidFill>
                  <a:schemeClr val="bg1"/>
                </a:solidFill>
              </a:rPr>
              <a:t>Деловая игра</a:t>
            </a:r>
          </a:p>
          <a:p>
            <a:pPr algn="ctr" eaLnBrk="1" hangingPunct="1">
              <a:defRPr/>
            </a:pPr>
            <a:r>
              <a:rPr lang="ru-RU" sz="2800" dirty="0">
                <a:solidFill>
                  <a:schemeClr val="bg1"/>
                </a:solidFill>
              </a:rPr>
              <a:t>«Наука и жизнь»</a:t>
            </a:r>
          </a:p>
          <a:p>
            <a:pPr algn="ctr" eaLnBrk="1" hangingPunct="1">
              <a:defRPr/>
            </a:pPr>
            <a:r>
              <a:rPr lang="ru-RU" sz="2800" dirty="0">
                <a:solidFill>
                  <a:schemeClr val="bg1"/>
                </a:solidFill>
              </a:rPr>
              <a:t> (8-10 классы)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1991544" y="2975074"/>
            <a:ext cx="4016036" cy="1418282"/>
          </a:xfrm>
          <a:prstGeom prst="homePlat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2800" dirty="0">
                <a:solidFill>
                  <a:schemeClr val="bg1"/>
                </a:solidFill>
              </a:rPr>
              <a:t>Городские мероприятия в рамках ФГОС</a:t>
            </a:r>
          </a:p>
          <a:p>
            <a:pPr algn="ctr" eaLnBrk="1" hangingPunct="1">
              <a:defRPr/>
            </a:pP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1991544" y="4703266"/>
            <a:ext cx="4045922" cy="1418282"/>
          </a:xfrm>
          <a:prstGeom prst="homePlat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2800" dirty="0">
                <a:solidFill>
                  <a:schemeClr val="bg1"/>
                </a:solidFill>
              </a:rPr>
              <a:t>Показательные выступления для ДОУ</a:t>
            </a:r>
          </a:p>
          <a:p>
            <a:pPr algn="ctr" eaLnBrk="1" hangingPunct="1">
              <a:defRPr/>
            </a:pP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66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4307"/>
          <a:stretch>
            <a:fillRect/>
          </a:stretch>
        </p:blipFill>
        <p:spPr bwMode="auto">
          <a:xfrm>
            <a:off x="8767764" y="2636839"/>
            <a:ext cx="1912937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7" t="50000" r="51584" b="3461"/>
          <a:stretch>
            <a:fillRect/>
          </a:stretch>
        </p:blipFill>
        <p:spPr bwMode="auto">
          <a:xfrm>
            <a:off x="7497763" y="4392614"/>
            <a:ext cx="1598612" cy="260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3" t="4350" r="21619" b="51019"/>
          <a:stretch>
            <a:fillRect/>
          </a:stretch>
        </p:blipFill>
        <p:spPr bwMode="auto">
          <a:xfrm>
            <a:off x="7519988" y="1700214"/>
            <a:ext cx="16256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86" t="30869" b="22072"/>
          <a:stretch>
            <a:fillRect/>
          </a:stretch>
        </p:blipFill>
        <p:spPr bwMode="auto">
          <a:xfrm>
            <a:off x="6061076" y="620713"/>
            <a:ext cx="1800225" cy="288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108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1"/>
          <p:cNvSpPr>
            <a:spLocks noChangeArrowheads="1"/>
          </p:cNvSpPr>
          <p:nvPr/>
        </p:nvSpPr>
        <p:spPr bwMode="gray">
          <a:xfrm>
            <a:off x="1503362" y="1"/>
            <a:ext cx="7215188" cy="785813"/>
          </a:xfrm>
          <a:prstGeom prst="roundRect">
            <a:avLst>
              <a:gd name="adj" fmla="val 35061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sz="2400" b="1" dirty="0">
                <a:solidFill>
                  <a:schemeClr val="tx2"/>
                </a:solidFill>
                <a:latin typeface="Arial"/>
                <a:cs typeface="Arial"/>
              </a:rPr>
              <a:t>ДЕЛОВАЯ ИГРА «НАУКА И ЖИЗНЬ»</a:t>
            </a:r>
            <a:endParaRPr lang="en-US" sz="24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937250"/>
            <a:ext cx="734695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DSCN138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" t="7217" r="12965"/>
          <a:stretch>
            <a:fillRect/>
          </a:stretch>
        </p:blipFill>
        <p:spPr bwMode="auto">
          <a:xfrm>
            <a:off x="1558605" y="1272771"/>
            <a:ext cx="2659846" cy="22895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DSCN13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2" t="29562" b="10530"/>
          <a:stretch>
            <a:fillRect/>
          </a:stretch>
        </p:blipFill>
        <p:spPr bwMode="auto">
          <a:xfrm>
            <a:off x="4367809" y="1556793"/>
            <a:ext cx="5719479" cy="3191691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3" descr="F:\журавлевой\DSCN14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016" y="4581128"/>
            <a:ext cx="2939835" cy="22052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 descr="DSCN16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0" b="1247"/>
          <a:stretch>
            <a:fillRect/>
          </a:stretch>
        </p:blipFill>
        <p:spPr bwMode="auto">
          <a:xfrm>
            <a:off x="1676400" y="3980201"/>
            <a:ext cx="3192198" cy="27273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00466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1"/>
          <p:cNvSpPr>
            <a:spLocks noChangeArrowheads="1"/>
          </p:cNvSpPr>
          <p:nvPr/>
        </p:nvSpPr>
        <p:spPr bwMode="gray">
          <a:xfrm>
            <a:off x="1524000" y="1"/>
            <a:ext cx="7215188" cy="785813"/>
          </a:xfrm>
          <a:prstGeom prst="roundRect">
            <a:avLst>
              <a:gd name="adj" fmla="val 35061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sz="2400" b="1" dirty="0">
                <a:solidFill>
                  <a:srgbClr val="17406D"/>
                </a:solidFill>
                <a:latin typeface="Arial"/>
                <a:ea typeface="+mj-ea"/>
                <a:cs typeface="Arial"/>
              </a:rPr>
              <a:t>ОБЩЕСТВЕННОЕ ПРИЗНАНИЕ ПРОЕКТА</a:t>
            </a:r>
            <a:br>
              <a:rPr lang="ru-RU" sz="2400" b="1" dirty="0">
                <a:solidFill>
                  <a:srgbClr val="17406D"/>
                </a:solidFill>
                <a:latin typeface="Arial"/>
                <a:ea typeface="+mj-ea"/>
                <a:cs typeface="Arial"/>
              </a:rPr>
            </a:br>
            <a:r>
              <a:rPr lang="ru-RU" sz="2400" b="1" dirty="0">
                <a:solidFill>
                  <a:srgbClr val="17406D"/>
                </a:solidFill>
                <a:latin typeface="Arial"/>
                <a:ea typeface="+mj-ea"/>
                <a:cs typeface="Arial"/>
              </a:rPr>
              <a:t>«НАУКА И ЖИЗНЬ»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31749" name="AutoShape 52"/>
          <p:cNvSpPr>
            <a:spLocks noChangeArrowheads="1"/>
          </p:cNvSpPr>
          <p:nvPr/>
        </p:nvSpPr>
        <p:spPr bwMode="gray">
          <a:xfrm>
            <a:off x="1758951" y="1385889"/>
            <a:ext cx="7129463" cy="2066925"/>
          </a:xfrm>
          <a:prstGeom prst="roundRect">
            <a:avLst>
              <a:gd name="adj" fmla="val 16667"/>
            </a:avLst>
          </a:prstGeom>
          <a:solidFill>
            <a:schemeClr val="accent2">
              <a:alpha val="1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0B5395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0B539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0B539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0B5395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0B5395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B5395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B5395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B5395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B5395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7"/>
          <p:cNvSpPr>
            <a:spLocks noChangeArrowheads="1"/>
          </p:cNvSpPr>
          <p:nvPr/>
        </p:nvSpPr>
        <p:spPr bwMode="auto">
          <a:xfrm>
            <a:off x="1782763" y="1733550"/>
            <a:ext cx="699770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Августовский педагогический форум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Неделя профориентации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Декадник «Педагоги Междуреченска – юбилею города»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Городские СМИ</a:t>
            </a:r>
          </a:p>
        </p:txBody>
      </p:sp>
      <p:grpSp>
        <p:nvGrpSpPr>
          <p:cNvPr id="31751" name="Группа 25"/>
          <p:cNvGrpSpPr>
            <a:grpSpLocks/>
          </p:cNvGrpSpPr>
          <p:nvPr/>
        </p:nvGrpSpPr>
        <p:grpSpPr bwMode="auto">
          <a:xfrm>
            <a:off x="1711325" y="1139826"/>
            <a:ext cx="4895850" cy="504825"/>
            <a:chOff x="323850" y="260350"/>
            <a:chExt cx="4895850" cy="504825"/>
          </a:xfrm>
        </p:grpSpPr>
        <p:grpSp>
          <p:nvGrpSpPr>
            <p:cNvPr id="31760" name="Group 56"/>
            <p:cNvGrpSpPr>
              <a:grpSpLocks/>
            </p:cNvGrpSpPr>
            <p:nvPr/>
          </p:nvGrpSpPr>
          <p:grpSpPr bwMode="auto">
            <a:xfrm>
              <a:off x="323850" y="260350"/>
              <a:ext cx="4752975" cy="504825"/>
              <a:chOff x="720" y="1392"/>
              <a:chExt cx="4058" cy="480"/>
            </a:xfrm>
          </p:grpSpPr>
          <p:sp>
            <p:nvSpPr>
              <p:cNvPr id="12" name="AutoShape 57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9215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1763" name="Group 58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14" name="AutoShape 59"/>
                <p:cNvSpPr>
                  <a:spLocks noChangeArrowheads="1"/>
                </p:cNvSpPr>
                <p:nvPr/>
              </p:nvSpPr>
              <p:spPr bwMode="gray">
                <a:xfrm>
                  <a:off x="742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2">
                        <a:gamma/>
                        <a:tint val="1921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" name="AutoShape 60"/>
                <p:cNvSpPr>
                  <a:spLocks noChangeArrowheads="1"/>
                </p:cNvSpPr>
                <p:nvPr/>
              </p:nvSpPr>
              <p:spPr bwMode="gray">
                <a:xfrm>
                  <a:off x="742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gamma/>
                        <a:tint val="15686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</p:grpSp>
        </p:grpSp>
        <p:sp>
          <p:nvSpPr>
            <p:cNvPr id="11" name="Rectangle 72"/>
            <p:cNvSpPr>
              <a:spLocks noChangeArrowheads="1"/>
            </p:cNvSpPr>
            <p:nvPr/>
          </p:nvSpPr>
          <p:spPr bwMode="gray">
            <a:xfrm>
              <a:off x="395288" y="306388"/>
              <a:ext cx="482441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1F3F5F"/>
                </a:buClr>
                <a:defRPr/>
              </a:pPr>
              <a:r>
                <a:rPr lang="en-US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 </a:t>
              </a:r>
              <a:r>
                <a:rPr lang="ru-RU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Муниципальный  уровень:</a:t>
              </a:r>
            </a:p>
          </p:txBody>
        </p:sp>
      </p:grpSp>
      <p:grpSp>
        <p:nvGrpSpPr>
          <p:cNvPr id="16" name="Группа 27"/>
          <p:cNvGrpSpPr>
            <a:grpSpLocks/>
          </p:cNvGrpSpPr>
          <p:nvPr/>
        </p:nvGrpSpPr>
        <p:grpSpPr bwMode="auto">
          <a:xfrm>
            <a:off x="1835483" y="3893245"/>
            <a:ext cx="7167507" cy="1577975"/>
            <a:chOff x="539750" y="490538"/>
            <a:chExt cx="8434302" cy="1577975"/>
          </a:xfrm>
          <a:solidFill>
            <a:schemeClr val="accent2">
              <a:alpha val="17000"/>
            </a:schemeClr>
          </a:solidFill>
        </p:grpSpPr>
        <p:sp>
          <p:nvSpPr>
            <p:cNvPr id="17" name="AutoShape 52"/>
            <p:cNvSpPr>
              <a:spLocks noChangeArrowheads="1"/>
            </p:cNvSpPr>
            <p:nvPr/>
          </p:nvSpPr>
          <p:spPr bwMode="gray">
            <a:xfrm>
              <a:off x="539751" y="490538"/>
              <a:ext cx="8434301" cy="157797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cs typeface="Arial" charset="0"/>
              </a:endParaRPr>
            </a:p>
          </p:txBody>
        </p:sp>
        <p:sp>
          <p:nvSpPr>
            <p:cNvPr id="18" name="Rectangle 77"/>
            <p:cNvSpPr>
              <a:spLocks noChangeArrowheads="1"/>
            </p:cNvSpPr>
            <p:nvPr/>
          </p:nvSpPr>
          <p:spPr bwMode="auto">
            <a:xfrm>
              <a:off x="539750" y="765175"/>
              <a:ext cx="8135938" cy="3970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85750" indent="-285750">
                <a:lnSpc>
                  <a:spcPct val="110000"/>
                </a:lnSpc>
                <a:buFont typeface="Wingdings" panose="05000000000000000000" pitchFamily="2" charset="2"/>
                <a:buChar char="Ø"/>
                <a:defRPr/>
              </a:pPr>
              <a:r>
                <a:rPr lang="ru-RU" b="1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cs typeface="Arial" charset="0"/>
                </a:rPr>
                <a:t>Ярмарка «Образование. Карьера. Занятость»</a:t>
              </a:r>
            </a:p>
          </p:txBody>
        </p:sp>
      </p:grpSp>
      <p:grpSp>
        <p:nvGrpSpPr>
          <p:cNvPr id="31753" name="Группа 25"/>
          <p:cNvGrpSpPr>
            <a:grpSpLocks/>
          </p:cNvGrpSpPr>
          <p:nvPr/>
        </p:nvGrpSpPr>
        <p:grpSpPr bwMode="auto">
          <a:xfrm>
            <a:off x="1631950" y="3662364"/>
            <a:ext cx="4895850" cy="504825"/>
            <a:chOff x="323850" y="260350"/>
            <a:chExt cx="4895850" cy="504825"/>
          </a:xfrm>
        </p:grpSpPr>
        <p:grpSp>
          <p:nvGrpSpPr>
            <p:cNvPr id="31754" name="Group 56"/>
            <p:cNvGrpSpPr>
              <a:grpSpLocks/>
            </p:cNvGrpSpPr>
            <p:nvPr/>
          </p:nvGrpSpPr>
          <p:grpSpPr bwMode="auto">
            <a:xfrm>
              <a:off x="323850" y="260350"/>
              <a:ext cx="4752975" cy="504825"/>
              <a:chOff x="720" y="1392"/>
              <a:chExt cx="4058" cy="480"/>
            </a:xfrm>
          </p:grpSpPr>
          <p:sp>
            <p:nvSpPr>
              <p:cNvPr id="22" name="AutoShape 57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9215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1757" name="Group 58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24" name="AutoShape 59"/>
                <p:cNvSpPr>
                  <a:spLocks noChangeArrowheads="1"/>
                </p:cNvSpPr>
                <p:nvPr/>
              </p:nvSpPr>
              <p:spPr bwMode="gray">
                <a:xfrm>
                  <a:off x="742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2">
                        <a:gamma/>
                        <a:tint val="1921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" name="AutoShape 60"/>
                <p:cNvSpPr>
                  <a:spLocks noChangeArrowheads="1"/>
                </p:cNvSpPr>
                <p:nvPr/>
              </p:nvSpPr>
              <p:spPr bwMode="gray">
                <a:xfrm>
                  <a:off x="742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gamma/>
                        <a:tint val="15686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</p:grpSp>
        </p:grpSp>
        <p:sp>
          <p:nvSpPr>
            <p:cNvPr id="21" name="Rectangle 72"/>
            <p:cNvSpPr>
              <a:spLocks noChangeArrowheads="1"/>
            </p:cNvSpPr>
            <p:nvPr/>
          </p:nvSpPr>
          <p:spPr bwMode="gray">
            <a:xfrm>
              <a:off x="395288" y="306387"/>
              <a:ext cx="482441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1F3F5F"/>
                </a:buClr>
                <a:defRPr/>
              </a:pPr>
              <a:r>
                <a:rPr lang="en-US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 </a:t>
              </a:r>
              <a:r>
                <a:rPr lang="ru-RU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Областной уровень: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8242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1"/>
          <p:cNvSpPr>
            <a:spLocks noChangeArrowheads="1"/>
          </p:cNvSpPr>
          <p:nvPr/>
        </p:nvSpPr>
        <p:spPr bwMode="gray">
          <a:xfrm>
            <a:off x="1524000" y="1"/>
            <a:ext cx="7215188" cy="785813"/>
          </a:xfrm>
          <a:prstGeom prst="roundRect">
            <a:avLst>
              <a:gd name="adj" fmla="val 35061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sz="2400" b="1" dirty="0">
                <a:solidFill>
                  <a:srgbClr val="17406D"/>
                </a:solidFill>
                <a:latin typeface="Arial"/>
                <a:ea typeface="+mj-ea"/>
                <a:cs typeface="Arial"/>
              </a:rPr>
              <a:t>РЕЗУЛЬТАТЫ РЕАЛИЗАЦИИ ПРОЕКТА </a:t>
            </a:r>
            <a:br>
              <a:rPr lang="ru-RU" sz="2400" b="1" dirty="0">
                <a:solidFill>
                  <a:srgbClr val="17406D"/>
                </a:solidFill>
                <a:latin typeface="Arial"/>
                <a:ea typeface="+mj-ea"/>
                <a:cs typeface="Arial"/>
              </a:rPr>
            </a:br>
            <a:r>
              <a:rPr lang="ru-RU" sz="2400" b="1" dirty="0">
                <a:solidFill>
                  <a:srgbClr val="17406D"/>
                </a:solidFill>
                <a:latin typeface="Arial"/>
                <a:ea typeface="+mj-ea"/>
                <a:cs typeface="Arial"/>
              </a:rPr>
              <a:t>«НАУКА И ЖИЗНЬ»</a:t>
            </a:r>
            <a:endParaRPr lang="en-US" sz="2400" b="1" dirty="0">
              <a:solidFill>
                <a:srgbClr val="17406D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76401" y="1285875"/>
            <a:ext cx="7254875" cy="4298950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defTabSz="457200">
              <a:spcBef>
                <a:spcPts val="1000"/>
              </a:spcBef>
              <a:buClr>
                <a:srgbClr val="0B5395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0B539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0B539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0B5395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0B5395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B5395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B5395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B5395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B5395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 typeface="Symbol" panose="05050102010706020507" pitchFamily="18" charset="2"/>
              <a:buChar char=""/>
            </a:pPr>
            <a:r>
              <a:rPr lang="ru-RU" altLang="ru-RU" sz="2400">
                <a:solidFill>
                  <a:srgbClr val="1130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Создана система работы, отвечающая требованиям ФГОС ОО и соответствующая специфике школы.</a:t>
            </a:r>
          </a:p>
          <a:p>
            <a:pPr eaLnBrk="1" hangingPunct="1">
              <a:buFont typeface="Symbol" panose="05050102010706020507" pitchFamily="18" charset="2"/>
              <a:buChar char=""/>
            </a:pPr>
            <a:r>
              <a:rPr lang="ru-RU" altLang="ru-RU" sz="2400">
                <a:solidFill>
                  <a:srgbClr val="1130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Обновлено учебно-дидактическое, методическое, программное обеспечение образовательного процесса.</a:t>
            </a:r>
          </a:p>
          <a:p>
            <a:pPr eaLnBrk="1" hangingPunct="1">
              <a:buFont typeface="Symbol" panose="05050102010706020507" pitchFamily="18" charset="2"/>
              <a:buChar char=""/>
            </a:pPr>
            <a:r>
              <a:rPr lang="ru-RU" altLang="ru-RU" sz="2400">
                <a:solidFill>
                  <a:srgbClr val="1130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Внеурочные занятия проводятся в формах отличных от урочных.</a:t>
            </a:r>
          </a:p>
          <a:p>
            <a:pPr eaLnBrk="1" hangingPunct="1">
              <a:buFont typeface="Symbol" panose="05050102010706020507" pitchFamily="18" charset="2"/>
              <a:buChar char=""/>
            </a:pPr>
            <a:r>
              <a:rPr lang="ru-RU" altLang="ru-RU" sz="2400">
                <a:solidFill>
                  <a:srgbClr val="1130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Активизирована деятельность органов </a:t>
            </a:r>
          </a:p>
          <a:p>
            <a:pPr eaLnBrk="1" hangingPunct="1">
              <a:buFontTx/>
              <a:buNone/>
            </a:pPr>
            <a:r>
              <a:rPr lang="ru-RU" altLang="ru-RU" sz="2400">
                <a:solidFill>
                  <a:srgbClr val="1130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ученического самоуправления</a:t>
            </a:r>
            <a:r>
              <a:rPr lang="ru-RU" altLang="ru-RU" sz="2400">
                <a:solidFill>
                  <a:srgbClr val="6633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0694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Широкоэкранный</PresentationFormat>
  <Paragraphs>50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Wingdings</vt:lpstr>
      <vt:lpstr>Wingdings 3</vt:lpstr>
      <vt:lpstr>Тема Office</vt:lpstr>
      <vt:lpstr>Проект «Наука и жизнь»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«Наука и жизнь»</dc:title>
  <dc:creator>Rogozhnikova</dc:creator>
  <cp:lastModifiedBy>Rogozhnikova</cp:lastModifiedBy>
  <cp:revision>1</cp:revision>
  <dcterms:created xsi:type="dcterms:W3CDTF">2017-11-14T07:31:52Z</dcterms:created>
  <dcterms:modified xsi:type="dcterms:W3CDTF">2017-11-14T07:32:44Z</dcterms:modified>
</cp:coreProperties>
</file>