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7609C-1DB9-4E6B-A4DD-810414DAE0AE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8F5DD-DE46-4963-BBF2-B51DB8BBC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0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7892" name="Верхний колонтитул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mtClean="0"/>
              <a:t>Муниципальное общеобразовательное учреждение "Средняя общеобразовательная школа № 19 с углубленным изучением отдельных предметов" г. Междуреченска</a:t>
            </a:r>
          </a:p>
        </p:txBody>
      </p:sp>
    </p:spTree>
    <p:extLst>
      <p:ext uri="{BB962C8B-B14F-4D97-AF65-F5344CB8AC3E}">
        <p14:creationId xmlns:p14="http://schemas.microsoft.com/office/powerpoint/2010/main" val="124538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4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0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0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6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7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BFDC-1040-4135-9607-FFABB76AB72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A334-FDA7-4710-AFE3-1505E746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«Школа активного действия»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 descr="эМБЛЕМА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289" y="3243264"/>
            <a:ext cx="3041279" cy="27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69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52"/>
          <p:cNvSpPr>
            <a:spLocks noChangeArrowheads="1"/>
          </p:cNvSpPr>
          <p:nvPr/>
        </p:nvSpPr>
        <p:spPr bwMode="gray">
          <a:xfrm>
            <a:off x="1905001" y="604839"/>
            <a:ext cx="7129463" cy="1474787"/>
          </a:xfrm>
          <a:prstGeom prst="roundRect">
            <a:avLst>
              <a:gd name="adj" fmla="val 16667"/>
            </a:avLst>
          </a:prstGeom>
          <a:solidFill>
            <a:srgbClr val="0070C0">
              <a:alpha val="1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524000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400" b="1" dirty="0">
                <a:solidFill>
                  <a:srgbClr val="17406D"/>
                </a:solidFill>
                <a:latin typeface="Arial"/>
                <a:ea typeface="+mj-ea"/>
                <a:cs typeface="Arial"/>
              </a:rPr>
              <a:t>ЦЕЛЬ ПРОЕКТА «ШКОЛА АКТИВНОГО ДЕЙСТВИЯ»: </a:t>
            </a:r>
            <a:endParaRPr lang="en-US" sz="2400" b="1" dirty="0">
              <a:solidFill>
                <a:srgbClr val="17406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3751" y="836613"/>
            <a:ext cx="62642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Организация образовательного процесса на активной основе, через целесообразную деятельность ученика, основанную на его личном интересе</a:t>
            </a:r>
          </a:p>
        </p:txBody>
      </p:sp>
      <p:sp>
        <p:nvSpPr>
          <p:cNvPr id="8" name="Rectangle 77"/>
          <p:cNvSpPr>
            <a:spLocks noChangeArrowheads="1"/>
          </p:cNvSpPr>
          <p:nvPr/>
        </p:nvSpPr>
        <p:spPr bwMode="auto">
          <a:xfrm>
            <a:off x="3425826" y="5084764"/>
            <a:ext cx="6073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Улучшить материально-техническую базу школы для реализации проектной деятельности</a:t>
            </a:r>
          </a:p>
        </p:txBody>
      </p:sp>
      <p:sp>
        <p:nvSpPr>
          <p:cNvPr id="17" name="AutoShape 46"/>
          <p:cNvSpPr>
            <a:spLocks noChangeArrowheads="1"/>
          </p:cNvSpPr>
          <p:nvPr/>
        </p:nvSpPr>
        <p:spPr bwMode="ltGray">
          <a:xfrm rot="5400000">
            <a:off x="-1789113" y="1304926"/>
            <a:ext cx="4824413" cy="54721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19" name="Группа 53"/>
          <p:cNvGrpSpPr>
            <a:grpSpLocks/>
          </p:cNvGrpSpPr>
          <p:nvPr/>
        </p:nvGrpSpPr>
        <p:grpSpPr bwMode="auto">
          <a:xfrm>
            <a:off x="-1320800" y="1989138"/>
            <a:ext cx="4340225" cy="4176712"/>
            <a:chOff x="-2144713" y="1989138"/>
            <a:chExt cx="4340226" cy="4176712"/>
          </a:xfrm>
        </p:grpSpPr>
        <p:sp>
          <p:nvSpPr>
            <p:cNvPr id="20" name="AutoShape 47"/>
            <p:cNvSpPr>
              <a:spLocks noChangeArrowheads="1"/>
            </p:cNvSpPr>
            <p:nvPr/>
          </p:nvSpPr>
          <p:spPr bwMode="ltGray">
            <a:xfrm rot="5400000" flipH="1">
              <a:off x="-2062955" y="1907381"/>
              <a:ext cx="4176712" cy="4340226"/>
            </a:xfrm>
            <a:custGeom>
              <a:avLst/>
              <a:gdLst>
                <a:gd name="G0" fmla="+- 5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"/>
                <a:gd name="G18" fmla="*/ 5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372 w 21600"/>
                <a:gd name="T15" fmla="*/ 10800 h 21600"/>
                <a:gd name="T16" fmla="*/ 10800 w 21600"/>
                <a:gd name="T17" fmla="*/ 10744 h 21600"/>
                <a:gd name="T18" fmla="*/ 16228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4" y="10800"/>
                  </a:moveTo>
                  <a:cubicBezTo>
                    <a:pt x="10744" y="10769"/>
                    <a:pt x="10769" y="10744"/>
                    <a:pt x="10800" y="10744"/>
                  </a:cubicBezTo>
                  <a:cubicBezTo>
                    <a:pt x="10830" y="10743"/>
                    <a:pt x="10855" y="10769"/>
                    <a:pt x="1085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56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48000"/>
                  </a:schemeClr>
                </a:gs>
              </a:gsLst>
              <a:lin ang="540000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0913" y="2476500"/>
              <a:ext cx="649288" cy="3048000"/>
            </a:xfrm>
            <a:prstGeom prst="rect">
              <a:avLst/>
            </a:prstGeom>
            <a:noFill/>
            <a:effectLst>
              <a:outerShdw blurRad="25400" dist="38100" dir="2700000" algn="tl" rotWithShape="0">
                <a:prstClr val="black">
                  <a:alpha val="8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З</a:t>
              </a:r>
            </a:p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А</a:t>
              </a:r>
            </a:p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Д</a:t>
              </a:r>
            </a:p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А</a:t>
              </a:r>
            </a:p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Ч</a:t>
              </a:r>
            </a:p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Arial" charset="0"/>
                  <a:cs typeface="Arial" charset="0"/>
                </a:rPr>
                <a:t>И</a:t>
              </a:r>
            </a:p>
          </p:txBody>
        </p:sp>
      </p:grpSp>
      <p:sp>
        <p:nvSpPr>
          <p:cNvPr id="22" name="AutoShape 52"/>
          <p:cNvSpPr>
            <a:spLocks noChangeArrowheads="1"/>
          </p:cNvSpPr>
          <p:nvPr/>
        </p:nvSpPr>
        <p:spPr bwMode="gray">
          <a:xfrm>
            <a:off x="3235326" y="2420938"/>
            <a:ext cx="6264275" cy="6477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AutoShape 52"/>
          <p:cNvSpPr>
            <a:spLocks noChangeArrowheads="1"/>
          </p:cNvSpPr>
          <p:nvPr/>
        </p:nvSpPr>
        <p:spPr bwMode="gray">
          <a:xfrm>
            <a:off x="3163888" y="5084764"/>
            <a:ext cx="6361112" cy="7016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AutoShape 52"/>
          <p:cNvSpPr>
            <a:spLocks noChangeArrowheads="1"/>
          </p:cNvSpPr>
          <p:nvPr/>
        </p:nvSpPr>
        <p:spPr bwMode="gray">
          <a:xfrm>
            <a:off x="3595688" y="3284539"/>
            <a:ext cx="6121400" cy="64928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gray">
          <a:xfrm>
            <a:off x="3595688" y="4149725"/>
            <a:ext cx="6121400" cy="6731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4" name="Group 74"/>
          <p:cNvGrpSpPr>
            <a:grpSpLocks/>
          </p:cNvGrpSpPr>
          <p:nvPr/>
        </p:nvGrpSpPr>
        <p:grpSpPr bwMode="auto">
          <a:xfrm>
            <a:off x="2803525" y="5088666"/>
            <a:ext cx="381000" cy="519245"/>
            <a:chOff x="2078" y="1387"/>
            <a:chExt cx="1615" cy="2201"/>
          </a:xfrm>
        </p:grpSpPr>
        <p:sp>
          <p:nvSpPr>
            <p:cNvPr id="338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77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34" name="Oval 78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Oval 79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36" name="Oval 80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3235325" y="4223478"/>
            <a:ext cx="381000" cy="519245"/>
            <a:chOff x="2078" y="1387"/>
            <a:chExt cx="1615" cy="2201"/>
          </a:xfrm>
        </p:grpSpPr>
        <p:sp>
          <p:nvSpPr>
            <p:cNvPr id="33825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26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Oval 56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28" name="Oval 57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30" name="Oval 59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 67"/>
          <p:cNvGrpSpPr>
            <a:grpSpLocks/>
          </p:cNvGrpSpPr>
          <p:nvPr/>
        </p:nvGrpSpPr>
        <p:grpSpPr bwMode="auto">
          <a:xfrm>
            <a:off x="3235325" y="3288441"/>
            <a:ext cx="381000" cy="519245"/>
            <a:chOff x="2078" y="1387"/>
            <a:chExt cx="1615" cy="2201"/>
          </a:xfrm>
        </p:grpSpPr>
        <p:sp>
          <p:nvSpPr>
            <p:cNvPr id="33819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20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Oval 70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22" name="Oval 71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Oval 72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24" name="Oval 73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5" name="Group 60"/>
          <p:cNvGrpSpPr>
            <a:grpSpLocks/>
          </p:cNvGrpSpPr>
          <p:nvPr/>
        </p:nvGrpSpPr>
        <p:grpSpPr bwMode="auto">
          <a:xfrm>
            <a:off x="2874963" y="2423253"/>
            <a:ext cx="381000" cy="519245"/>
            <a:chOff x="2078" y="1387"/>
            <a:chExt cx="1615" cy="2201"/>
          </a:xfrm>
        </p:grpSpPr>
        <p:sp>
          <p:nvSpPr>
            <p:cNvPr id="33813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14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Oval 63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16" name="Oval 64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Oval 65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3818" name="Oval 66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3810" name="Прямоугольник 4"/>
          <p:cNvSpPr>
            <a:spLocks noChangeArrowheads="1"/>
          </p:cNvSpPr>
          <p:nvPr/>
        </p:nvSpPr>
        <p:spPr bwMode="auto">
          <a:xfrm>
            <a:off x="3321051" y="2384426"/>
            <a:ext cx="6035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Расширить пространство проектирования в урочной и внеурочной деятельности</a:t>
            </a:r>
          </a:p>
        </p:txBody>
      </p:sp>
      <p:sp>
        <p:nvSpPr>
          <p:cNvPr id="33811" name="Прямоугольник 68"/>
          <p:cNvSpPr>
            <a:spLocks noChangeArrowheads="1"/>
          </p:cNvSpPr>
          <p:nvPr/>
        </p:nvSpPr>
        <p:spPr bwMode="auto">
          <a:xfrm>
            <a:off x="3746501" y="3284539"/>
            <a:ext cx="589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Модернизировать систему работы по здоровьесберегающей деятельности в школе </a:t>
            </a:r>
          </a:p>
        </p:txBody>
      </p:sp>
      <p:sp>
        <p:nvSpPr>
          <p:cNvPr id="33812" name="Прямоугольник 69"/>
          <p:cNvSpPr>
            <a:spLocks noChangeArrowheads="1"/>
          </p:cNvSpPr>
          <p:nvPr/>
        </p:nvSpPr>
        <p:spPr bwMode="auto">
          <a:xfrm>
            <a:off x="3667125" y="4167189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Повысить профессиональную компетентность педагогов школы в реализации проектного метода</a:t>
            </a:r>
          </a:p>
        </p:txBody>
      </p:sp>
    </p:spTree>
    <p:extLst>
      <p:ext uri="{BB962C8B-B14F-4D97-AF65-F5344CB8AC3E}">
        <p14:creationId xmlns:p14="http://schemas.microsoft.com/office/powerpoint/2010/main" val="21944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524000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000" b="1" dirty="0">
                <a:solidFill>
                  <a:schemeClr val="tx2"/>
                </a:solidFill>
              </a:rPr>
              <a:t>НАПРАВЛЕНИЯ РЕАЛИЗАЦИИ ПРОЕКТА «ШКОЛА АКТИВНОГО ДЕЙСТВИЯ»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6739" y="4959350"/>
            <a:ext cx="60229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ru-RU" altLang="ru-RU" b="1" dirty="0">
                <a:solidFill>
                  <a:srgbClr val="17406D">
                    <a:lumMod val="75000"/>
                  </a:srgbClr>
                </a:solidFill>
                <a:latin typeface="Arial" charset="0"/>
                <a:cs typeface="Arial" charset="0"/>
              </a:rPr>
              <a:t>Развитие материально-технической базы школы</a:t>
            </a:r>
          </a:p>
        </p:txBody>
      </p:sp>
      <p:grpSp>
        <p:nvGrpSpPr>
          <p:cNvPr id="34822" name="Группа 58"/>
          <p:cNvGrpSpPr>
            <a:grpSpLocks/>
          </p:cNvGrpSpPr>
          <p:nvPr/>
        </p:nvGrpSpPr>
        <p:grpSpPr bwMode="auto">
          <a:xfrm>
            <a:off x="2208214" y="1989138"/>
            <a:ext cx="7272337" cy="512762"/>
            <a:chOff x="683568" y="1988840"/>
            <a:chExt cx="7272808" cy="513507"/>
          </a:xfrm>
        </p:grpSpPr>
        <p:grpSp>
          <p:nvGrpSpPr>
            <p:cNvPr id="34841" name="Group 3"/>
            <p:cNvGrpSpPr>
              <a:grpSpLocks/>
            </p:cNvGrpSpPr>
            <p:nvPr/>
          </p:nvGrpSpPr>
          <p:grpSpPr bwMode="auto">
            <a:xfrm>
              <a:off x="683568" y="1988840"/>
              <a:ext cx="588265" cy="513507"/>
              <a:chOff x="1110" y="2656"/>
              <a:chExt cx="1549" cy="1351"/>
            </a:xfrm>
          </p:grpSpPr>
          <p:sp>
            <p:nvSpPr>
              <p:cNvPr id="34843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3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4844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3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0B5395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3" name="AutoShape 6"/>
              <p:cNvSpPr>
                <a:spLocks noChangeArrowheads="1"/>
              </p:cNvSpPr>
              <p:nvPr/>
            </p:nvSpPr>
            <p:spPr bwMode="gray">
              <a:xfrm>
                <a:off x="1202" y="2735"/>
                <a:ext cx="1350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842" name="Line 11"/>
            <p:cNvSpPr>
              <a:spLocks noChangeShapeType="1"/>
            </p:cNvSpPr>
            <p:nvPr/>
          </p:nvSpPr>
          <p:spPr bwMode="auto">
            <a:xfrm>
              <a:off x="1142256" y="2446784"/>
              <a:ext cx="6814120" cy="46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1919288" y="2997201"/>
            <a:ext cx="563562" cy="492125"/>
            <a:chOff x="3174" y="2656"/>
            <a:chExt cx="1549" cy="1351"/>
          </a:xfrm>
        </p:grpSpPr>
        <p:sp>
          <p:nvSpPr>
            <p:cNvPr id="3483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3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4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A07400"/>
                </a:gs>
                <a:gs pos="50000">
                  <a:srgbClr val="E6A900"/>
                </a:gs>
                <a:gs pos="100000">
                  <a:srgbClr val="FFCA00"/>
                </a:gs>
              </a:gsLst>
              <a:lin ang="135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4824" name="Line 14"/>
          <p:cNvSpPr>
            <a:spLocks noChangeShapeType="1"/>
          </p:cNvSpPr>
          <p:nvPr/>
        </p:nvSpPr>
        <p:spPr bwMode="auto">
          <a:xfrm>
            <a:off x="2378076" y="3433763"/>
            <a:ext cx="63103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Line 25"/>
          <p:cNvSpPr>
            <a:spLocks noChangeShapeType="1"/>
          </p:cNvSpPr>
          <p:nvPr/>
        </p:nvSpPr>
        <p:spPr bwMode="auto">
          <a:xfrm>
            <a:off x="2495550" y="4437063"/>
            <a:ext cx="6553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4826" name="Group 3"/>
          <p:cNvGrpSpPr>
            <a:grpSpLocks/>
          </p:cNvGrpSpPr>
          <p:nvPr/>
        </p:nvGrpSpPr>
        <p:grpSpPr bwMode="auto">
          <a:xfrm>
            <a:off x="2036763" y="3971925"/>
            <a:ext cx="588962" cy="514350"/>
            <a:chOff x="1110" y="2656"/>
            <a:chExt cx="1549" cy="1351"/>
          </a:xfrm>
        </p:grpSpPr>
        <p:sp>
          <p:nvSpPr>
            <p:cNvPr id="34835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36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AutoShape 6"/>
            <p:cNvSpPr>
              <a:spLocks noChangeArrowheads="1"/>
            </p:cNvSpPr>
            <p:nvPr/>
          </p:nvSpPr>
          <p:spPr bwMode="gray">
            <a:xfrm>
              <a:off x="1202" y="2735"/>
              <a:ext cx="1349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34827" name="Line 28"/>
          <p:cNvSpPr>
            <a:spLocks noChangeShapeType="1"/>
          </p:cNvSpPr>
          <p:nvPr/>
        </p:nvSpPr>
        <p:spPr bwMode="auto">
          <a:xfrm>
            <a:off x="3000375" y="5373688"/>
            <a:ext cx="64071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4828" name="Group 7"/>
          <p:cNvGrpSpPr>
            <a:grpSpLocks/>
          </p:cNvGrpSpPr>
          <p:nvPr/>
        </p:nvGrpSpPr>
        <p:grpSpPr bwMode="auto">
          <a:xfrm>
            <a:off x="2541588" y="4930776"/>
            <a:ext cx="563562" cy="492125"/>
            <a:chOff x="3174" y="2656"/>
            <a:chExt cx="1549" cy="1351"/>
          </a:xfrm>
        </p:grpSpPr>
        <p:sp>
          <p:nvSpPr>
            <p:cNvPr id="3483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3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34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A07400"/>
                </a:gs>
                <a:gs pos="50000">
                  <a:srgbClr val="E6A900"/>
                </a:gs>
                <a:gs pos="100000">
                  <a:srgbClr val="FFCA00"/>
                </a:gs>
              </a:gsLst>
              <a:lin ang="135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4829" name="Прямоугольник 4"/>
          <p:cNvSpPr>
            <a:spLocks noChangeArrowheads="1"/>
          </p:cNvSpPr>
          <p:nvPr/>
        </p:nvSpPr>
        <p:spPr bwMode="auto">
          <a:xfrm>
            <a:off x="2797175" y="1800226"/>
            <a:ext cx="661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Реализация метода проекта во внеурочном пространстве</a:t>
            </a:r>
          </a:p>
        </p:txBody>
      </p:sp>
      <p:sp>
        <p:nvSpPr>
          <p:cNvPr id="34830" name="Прямоугольник 5"/>
          <p:cNvSpPr>
            <a:spLocks noChangeArrowheads="1"/>
          </p:cNvSpPr>
          <p:nvPr/>
        </p:nvSpPr>
        <p:spPr bwMode="auto">
          <a:xfrm>
            <a:off x="2478088" y="2824163"/>
            <a:ext cx="7002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Организация социального проектирования через работу органов ученического самоуправления ФОРШ</a:t>
            </a:r>
          </a:p>
        </p:txBody>
      </p:sp>
      <p:sp>
        <p:nvSpPr>
          <p:cNvPr id="34831" name="Прямоугольник 35839"/>
          <p:cNvSpPr>
            <a:spLocks noChangeArrowheads="1"/>
          </p:cNvSpPr>
          <p:nvPr/>
        </p:nvSpPr>
        <p:spPr bwMode="auto">
          <a:xfrm>
            <a:off x="2667000" y="3757613"/>
            <a:ext cx="666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Модернизация системы здоровьесбережения школы (Подпроект «Сибирский характер»)</a:t>
            </a:r>
          </a:p>
        </p:txBody>
      </p:sp>
    </p:spTree>
    <p:extLst>
      <p:ext uri="{BB962C8B-B14F-4D97-AF65-F5344CB8AC3E}">
        <p14:creationId xmlns:p14="http://schemas.microsoft.com/office/powerpoint/2010/main" val="8070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487487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400" b="1" dirty="0">
                <a:solidFill>
                  <a:schemeClr val="tx2"/>
                </a:solidFill>
              </a:rPr>
              <a:t>«ШКОЛА АКТИВНОГО ДЕЙСТВИЯ»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Rectangle 77"/>
          <p:cNvSpPr>
            <a:spLocks noChangeArrowheads="1"/>
          </p:cNvSpPr>
          <p:nvPr/>
        </p:nvSpPr>
        <p:spPr bwMode="auto">
          <a:xfrm>
            <a:off x="3719513" y="4424363"/>
            <a:ext cx="6075362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Методическое сопровождение педагогов</a:t>
            </a:r>
          </a:p>
        </p:txBody>
      </p:sp>
      <p:sp>
        <p:nvSpPr>
          <p:cNvPr id="9" name="AutoShape 46"/>
          <p:cNvSpPr>
            <a:spLocks noChangeArrowheads="1"/>
          </p:cNvSpPr>
          <p:nvPr/>
        </p:nvSpPr>
        <p:spPr bwMode="ltGray">
          <a:xfrm rot="5400000">
            <a:off x="-1212849" y="569913"/>
            <a:ext cx="4824412" cy="54721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10" name="Группа 53"/>
          <p:cNvGrpSpPr>
            <a:grpSpLocks/>
          </p:cNvGrpSpPr>
          <p:nvPr/>
        </p:nvGrpSpPr>
        <p:grpSpPr bwMode="auto">
          <a:xfrm>
            <a:off x="-692150" y="1196976"/>
            <a:ext cx="4340225" cy="4176713"/>
            <a:chOff x="-2144713" y="1989138"/>
            <a:chExt cx="4340226" cy="4176712"/>
          </a:xfrm>
        </p:grpSpPr>
        <p:sp>
          <p:nvSpPr>
            <p:cNvPr id="11" name="AutoShape 47"/>
            <p:cNvSpPr>
              <a:spLocks noChangeArrowheads="1"/>
            </p:cNvSpPr>
            <p:nvPr/>
          </p:nvSpPr>
          <p:spPr bwMode="ltGray">
            <a:xfrm rot="5400000" flipH="1">
              <a:off x="-2062956" y="1907381"/>
              <a:ext cx="4176712" cy="4340226"/>
            </a:xfrm>
            <a:custGeom>
              <a:avLst/>
              <a:gdLst>
                <a:gd name="G0" fmla="+- 5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"/>
                <a:gd name="G18" fmla="*/ 5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372 w 21600"/>
                <a:gd name="T15" fmla="*/ 10800 h 21600"/>
                <a:gd name="T16" fmla="*/ 10800 w 21600"/>
                <a:gd name="T17" fmla="*/ 10744 h 21600"/>
                <a:gd name="T18" fmla="*/ 16228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4" y="10800"/>
                  </a:moveTo>
                  <a:cubicBezTo>
                    <a:pt x="10744" y="10769"/>
                    <a:pt x="10769" y="10744"/>
                    <a:pt x="10800" y="10744"/>
                  </a:cubicBezTo>
                  <a:cubicBezTo>
                    <a:pt x="10830" y="10743"/>
                    <a:pt x="10855" y="10769"/>
                    <a:pt x="1085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56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48000"/>
                  </a:schemeClr>
                </a:gs>
              </a:gsLst>
              <a:lin ang="540000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633" y="2997027"/>
              <a:ext cx="2173880" cy="1938992"/>
            </a:xfrm>
            <a:prstGeom prst="rect">
              <a:avLst/>
            </a:prstGeom>
            <a:noFill/>
            <a:effectLst>
              <a:outerShdw blurRad="25400" dist="38100" dir="2700000" algn="tl" rotWithShape="0">
                <a:prstClr val="black">
                  <a:alpha val="8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Реализация метода проекта во внеурочной деятельности</a:t>
              </a:r>
            </a:p>
          </p:txBody>
        </p:sp>
      </p:grp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3503614" y="1557338"/>
            <a:ext cx="5521325" cy="6477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3792538" y="4292601"/>
            <a:ext cx="5232400" cy="7016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gray">
          <a:xfrm>
            <a:off x="4224339" y="2492375"/>
            <a:ext cx="5153025" cy="64928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gray">
          <a:xfrm>
            <a:off x="4224339" y="3357563"/>
            <a:ext cx="5153025" cy="6731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3432175" y="4296503"/>
            <a:ext cx="381000" cy="519245"/>
            <a:chOff x="2078" y="1387"/>
            <a:chExt cx="1615" cy="2201"/>
          </a:xfrm>
        </p:grpSpPr>
        <p:sp>
          <p:nvSpPr>
            <p:cNvPr id="35877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78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Oval 77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80" name="Oval 78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Oval 79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82" name="Oval 80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3863975" y="3431316"/>
            <a:ext cx="381000" cy="519245"/>
            <a:chOff x="2078" y="1387"/>
            <a:chExt cx="1615" cy="2201"/>
          </a:xfrm>
        </p:grpSpPr>
        <p:sp>
          <p:nvSpPr>
            <p:cNvPr id="35871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72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56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74" name="Oval 57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Oval 58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76" name="Oval 59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67"/>
          <p:cNvGrpSpPr>
            <a:grpSpLocks/>
          </p:cNvGrpSpPr>
          <p:nvPr/>
        </p:nvGrpSpPr>
        <p:grpSpPr bwMode="auto">
          <a:xfrm>
            <a:off x="3863975" y="2496278"/>
            <a:ext cx="381000" cy="519245"/>
            <a:chOff x="2078" y="1387"/>
            <a:chExt cx="1615" cy="2201"/>
          </a:xfrm>
        </p:grpSpPr>
        <p:sp>
          <p:nvSpPr>
            <p:cNvPr id="3586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6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Oval 70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68" name="Oval 71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Oval 72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70" name="Oval 73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 60"/>
          <p:cNvGrpSpPr>
            <a:grpSpLocks/>
          </p:cNvGrpSpPr>
          <p:nvPr/>
        </p:nvGrpSpPr>
        <p:grpSpPr bwMode="auto">
          <a:xfrm>
            <a:off x="3216275" y="1631091"/>
            <a:ext cx="381000" cy="519245"/>
            <a:chOff x="2078" y="1387"/>
            <a:chExt cx="1615" cy="2201"/>
          </a:xfrm>
        </p:grpSpPr>
        <p:sp>
          <p:nvSpPr>
            <p:cNvPr id="35859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860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Oval 63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62" name="Oval 64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Oval 65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864" name="Oval 66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856" name="Прямоугольник 44"/>
          <p:cNvSpPr>
            <a:spLocks noChangeArrowheads="1"/>
          </p:cNvSpPr>
          <p:nvPr/>
        </p:nvSpPr>
        <p:spPr bwMode="auto">
          <a:xfrm>
            <a:off x="3662364" y="1592264"/>
            <a:ext cx="6537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Расширить пространство проектирования в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урочной и внеурочной деятельности</a:t>
            </a:r>
          </a:p>
        </p:txBody>
      </p:sp>
      <p:sp>
        <p:nvSpPr>
          <p:cNvPr id="35857" name="Прямоугольник 45"/>
          <p:cNvSpPr>
            <a:spLocks noChangeArrowheads="1"/>
          </p:cNvSpPr>
          <p:nvPr/>
        </p:nvSpPr>
        <p:spPr bwMode="auto">
          <a:xfrm>
            <a:off x="4375151" y="2492376"/>
            <a:ext cx="589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Защита проектов как форма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промежуточной аттестации</a:t>
            </a:r>
          </a:p>
        </p:txBody>
      </p:sp>
      <p:sp>
        <p:nvSpPr>
          <p:cNvPr id="35858" name="Прямоугольник 46"/>
          <p:cNvSpPr>
            <a:spLocks noChangeArrowheads="1"/>
          </p:cNvSpPr>
          <p:nvPr/>
        </p:nvSpPr>
        <p:spPr bwMode="auto">
          <a:xfrm>
            <a:off x="4297363" y="3375026"/>
            <a:ext cx="619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Реализация детских инициатив в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образовательном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76383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524000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400" b="1" dirty="0">
                <a:solidFill>
                  <a:schemeClr val="tx2"/>
                </a:solidFill>
              </a:rPr>
              <a:t>«ШКОЛА АКТИВНОГО ДЕЙСТВИЯ»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77"/>
          <p:cNvSpPr>
            <a:spLocks noChangeArrowheads="1"/>
          </p:cNvSpPr>
          <p:nvPr/>
        </p:nvSpPr>
        <p:spPr bwMode="auto">
          <a:xfrm>
            <a:off x="4125913" y="4760914"/>
            <a:ext cx="6075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Методическое сопровождение </a:t>
            </a:r>
          </a:p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   педагогов</a:t>
            </a:r>
          </a:p>
        </p:txBody>
      </p:sp>
      <p:sp>
        <p:nvSpPr>
          <p:cNvPr id="7" name="AutoShape 46"/>
          <p:cNvSpPr>
            <a:spLocks noChangeArrowheads="1"/>
          </p:cNvSpPr>
          <p:nvPr/>
        </p:nvSpPr>
        <p:spPr bwMode="ltGray">
          <a:xfrm rot="5400000">
            <a:off x="-1090612" y="909638"/>
            <a:ext cx="4824412" cy="54721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" name="AutoShape 47"/>
          <p:cNvSpPr>
            <a:spLocks noChangeArrowheads="1"/>
          </p:cNvSpPr>
          <p:nvPr/>
        </p:nvSpPr>
        <p:spPr bwMode="ltGray">
          <a:xfrm rot="5400000" flipH="1">
            <a:off x="-537368" y="1475582"/>
            <a:ext cx="4176712" cy="4340225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alpha val="56000"/>
                </a:schemeClr>
              </a:gs>
              <a:gs pos="100000">
                <a:schemeClr val="accent1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gray">
          <a:xfrm>
            <a:off x="3937001" y="1557338"/>
            <a:ext cx="6264275" cy="10795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gray">
          <a:xfrm>
            <a:off x="3865563" y="4652964"/>
            <a:ext cx="6361112" cy="93662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4297363" y="2636838"/>
            <a:ext cx="6121400" cy="102076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4297363" y="3644901"/>
            <a:ext cx="6121400" cy="1008063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3262313" y="4806951"/>
            <a:ext cx="639762" cy="638175"/>
            <a:chOff x="2078" y="1680"/>
            <a:chExt cx="1615" cy="1615"/>
          </a:xfrm>
        </p:grpSpPr>
        <p:sp>
          <p:nvSpPr>
            <p:cNvPr id="36902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3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Oval 77"/>
            <p:cNvSpPr>
              <a:spLocks noChangeArrowheads="1"/>
            </p:cNvSpPr>
            <p:nvPr/>
          </p:nvSpPr>
          <p:spPr bwMode="gray">
            <a:xfrm>
              <a:off x="2254" y="1830"/>
              <a:ext cx="656" cy="131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905" name="Oval 78"/>
            <p:cNvSpPr>
              <a:spLocks noChangeArrowheads="1"/>
            </p:cNvSpPr>
            <p:nvPr/>
          </p:nvSpPr>
          <p:spPr bwMode="gray">
            <a:xfrm>
              <a:off x="2254" y="1831"/>
              <a:ext cx="656" cy="131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Oval 79"/>
            <p:cNvSpPr>
              <a:spLocks noChangeArrowheads="1"/>
            </p:cNvSpPr>
            <p:nvPr/>
          </p:nvSpPr>
          <p:spPr bwMode="gray">
            <a:xfrm>
              <a:off x="2334" y="1832"/>
              <a:ext cx="1098" cy="131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907" name="Oval 80"/>
            <p:cNvSpPr>
              <a:spLocks noChangeArrowheads="1"/>
            </p:cNvSpPr>
            <p:nvPr/>
          </p:nvSpPr>
          <p:spPr bwMode="gray">
            <a:xfrm>
              <a:off x="2337" y="1831"/>
              <a:ext cx="1096" cy="1314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3662364" y="3781425"/>
            <a:ext cx="655637" cy="655638"/>
            <a:chOff x="2078" y="1680"/>
            <a:chExt cx="1615" cy="1615"/>
          </a:xfrm>
        </p:grpSpPr>
        <p:sp>
          <p:nvSpPr>
            <p:cNvPr id="3689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2254" y="1848"/>
              <a:ext cx="640" cy="12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899" name="Oval 57"/>
            <p:cNvSpPr>
              <a:spLocks noChangeArrowheads="1"/>
            </p:cNvSpPr>
            <p:nvPr/>
          </p:nvSpPr>
          <p:spPr bwMode="gray">
            <a:xfrm>
              <a:off x="2254" y="1848"/>
              <a:ext cx="640" cy="127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58"/>
            <p:cNvSpPr>
              <a:spLocks noChangeArrowheads="1"/>
            </p:cNvSpPr>
            <p:nvPr/>
          </p:nvSpPr>
          <p:spPr bwMode="gray">
            <a:xfrm>
              <a:off x="2332" y="1848"/>
              <a:ext cx="1099" cy="12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901" name="Oval 59"/>
            <p:cNvSpPr>
              <a:spLocks noChangeArrowheads="1"/>
            </p:cNvSpPr>
            <p:nvPr/>
          </p:nvSpPr>
          <p:spPr bwMode="gray">
            <a:xfrm>
              <a:off x="2337" y="1848"/>
              <a:ext cx="1096" cy="127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67"/>
          <p:cNvGrpSpPr>
            <a:grpSpLocks/>
          </p:cNvGrpSpPr>
          <p:nvPr/>
        </p:nvGrpSpPr>
        <p:grpSpPr bwMode="auto">
          <a:xfrm>
            <a:off x="3719514" y="2709863"/>
            <a:ext cx="598487" cy="596900"/>
            <a:chOff x="2078" y="1680"/>
            <a:chExt cx="1615" cy="1615"/>
          </a:xfrm>
        </p:grpSpPr>
        <p:sp>
          <p:nvSpPr>
            <p:cNvPr id="36890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1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Oval 70"/>
            <p:cNvSpPr>
              <a:spLocks noChangeArrowheads="1"/>
            </p:cNvSpPr>
            <p:nvPr/>
          </p:nvSpPr>
          <p:spPr bwMode="gray">
            <a:xfrm>
              <a:off x="2254" y="1785"/>
              <a:ext cx="701" cy="14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893" name="Oval 71"/>
            <p:cNvSpPr>
              <a:spLocks noChangeArrowheads="1"/>
            </p:cNvSpPr>
            <p:nvPr/>
          </p:nvSpPr>
          <p:spPr bwMode="gray">
            <a:xfrm>
              <a:off x="2254" y="1785"/>
              <a:ext cx="701" cy="140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Oval 72"/>
            <p:cNvSpPr>
              <a:spLocks noChangeArrowheads="1"/>
            </p:cNvSpPr>
            <p:nvPr/>
          </p:nvSpPr>
          <p:spPr bwMode="gray">
            <a:xfrm>
              <a:off x="2335" y="1787"/>
              <a:ext cx="1097" cy="14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895" name="Oval 73"/>
            <p:cNvSpPr>
              <a:spLocks noChangeArrowheads="1"/>
            </p:cNvSpPr>
            <p:nvPr/>
          </p:nvSpPr>
          <p:spPr bwMode="gray">
            <a:xfrm>
              <a:off x="2337" y="1785"/>
              <a:ext cx="1096" cy="140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60"/>
          <p:cNvGrpSpPr>
            <a:grpSpLocks/>
          </p:cNvGrpSpPr>
          <p:nvPr/>
        </p:nvGrpSpPr>
        <p:grpSpPr bwMode="auto">
          <a:xfrm>
            <a:off x="3359150" y="1844675"/>
            <a:ext cx="598488" cy="596900"/>
            <a:chOff x="2078" y="1680"/>
            <a:chExt cx="1615" cy="1615"/>
          </a:xfrm>
        </p:grpSpPr>
        <p:sp>
          <p:nvSpPr>
            <p:cNvPr id="36884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5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gray">
            <a:xfrm>
              <a:off x="2254" y="1785"/>
              <a:ext cx="701" cy="14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887" name="Oval 64"/>
            <p:cNvSpPr>
              <a:spLocks noChangeArrowheads="1"/>
            </p:cNvSpPr>
            <p:nvPr/>
          </p:nvSpPr>
          <p:spPr bwMode="gray">
            <a:xfrm>
              <a:off x="2254" y="1785"/>
              <a:ext cx="701" cy="140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gray">
            <a:xfrm>
              <a:off x="2335" y="1787"/>
              <a:ext cx="1097" cy="14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889" name="Oval 66"/>
            <p:cNvSpPr>
              <a:spLocks noChangeArrowheads="1"/>
            </p:cNvSpPr>
            <p:nvPr/>
          </p:nvSpPr>
          <p:spPr bwMode="gray">
            <a:xfrm>
              <a:off x="2337" y="1785"/>
              <a:ext cx="1096" cy="1405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880" name="Прямоугольник 43"/>
          <p:cNvSpPr>
            <a:spLocks noChangeArrowheads="1"/>
          </p:cNvSpPr>
          <p:nvPr/>
        </p:nvSpPr>
        <p:spPr bwMode="auto">
          <a:xfrm>
            <a:off x="4446588" y="2852739"/>
            <a:ext cx="5899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Реализация детских инициатив в социальном пространстве</a:t>
            </a:r>
          </a:p>
        </p:txBody>
      </p:sp>
      <p:sp>
        <p:nvSpPr>
          <p:cNvPr id="36881" name="Прямоугольник 44"/>
          <p:cNvSpPr>
            <a:spLocks noChangeArrowheads="1"/>
          </p:cNvSpPr>
          <p:nvPr/>
        </p:nvSpPr>
        <p:spPr bwMode="auto">
          <a:xfrm>
            <a:off x="4476750" y="4016375"/>
            <a:ext cx="619125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Практика защиты проектных работ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23248" y="2948752"/>
            <a:ext cx="254050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Организация социального проектирования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51300" y="1628776"/>
            <a:ext cx="5932488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Просветительская работа органов ученического самоуправления по разработке и реализации социальных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3031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524000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400" b="1" dirty="0">
                <a:solidFill>
                  <a:schemeClr val="tx2"/>
                </a:solidFill>
              </a:rPr>
              <a:t>«ШКОЛА АКТИВНОГО ДЕЙСТВИЯ»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77"/>
          <p:cNvSpPr>
            <a:spLocks noChangeArrowheads="1"/>
          </p:cNvSpPr>
          <p:nvPr/>
        </p:nvSpPr>
        <p:spPr bwMode="auto">
          <a:xfrm>
            <a:off x="4054476" y="4456114"/>
            <a:ext cx="607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Введение современных методов                   мониторинга здоровья</a:t>
            </a:r>
          </a:p>
        </p:txBody>
      </p:sp>
      <p:sp>
        <p:nvSpPr>
          <p:cNvPr id="7" name="AutoShape 46"/>
          <p:cNvSpPr>
            <a:spLocks noChangeArrowheads="1"/>
          </p:cNvSpPr>
          <p:nvPr/>
        </p:nvSpPr>
        <p:spPr bwMode="ltGray">
          <a:xfrm rot="5400000">
            <a:off x="-1284288" y="657226"/>
            <a:ext cx="4824413" cy="54721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8" name="Группа 53"/>
          <p:cNvGrpSpPr>
            <a:grpSpLocks/>
          </p:cNvGrpSpPr>
          <p:nvPr/>
        </p:nvGrpSpPr>
        <p:grpSpPr bwMode="auto">
          <a:xfrm>
            <a:off x="-692150" y="1268413"/>
            <a:ext cx="4608513" cy="4176712"/>
            <a:chOff x="-2144713" y="1989138"/>
            <a:chExt cx="4608512" cy="4176712"/>
          </a:xfrm>
        </p:grpSpPr>
        <p:sp>
          <p:nvSpPr>
            <p:cNvPr id="9" name="AutoShape 47"/>
            <p:cNvSpPr>
              <a:spLocks noChangeArrowheads="1"/>
            </p:cNvSpPr>
            <p:nvPr/>
          </p:nvSpPr>
          <p:spPr bwMode="ltGray">
            <a:xfrm rot="5400000" flipH="1">
              <a:off x="-2062956" y="1907381"/>
              <a:ext cx="4176712" cy="4340224"/>
            </a:xfrm>
            <a:custGeom>
              <a:avLst/>
              <a:gdLst>
                <a:gd name="G0" fmla="+- 5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"/>
                <a:gd name="G18" fmla="*/ 5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372 w 21600"/>
                <a:gd name="T15" fmla="*/ 10800 h 21600"/>
                <a:gd name="T16" fmla="*/ 10800 w 21600"/>
                <a:gd name="T17" fmla="*/ 10744 h 21600"/>
                <a:gd name="T18" fmla="*/ 16228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4" y="10800"/>
                  </a:moveTo>
                  <a:cubicBezTo>
                    <a:pt x="10744" y="10769"/>
                    <a:pt x="10769" y="10744"/>
                    <a:pt x="10800" y="10744"/>
                  </a:cubicBezTo>
                  <a:cubicBezTo>
                    <a:pt x="10830" y="10743"/>
                    <a:pt x="10855" y="10769"/>
                    <a:pt x="1085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56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48000"/>
                  </a:schemeClr>
                </a:gs>
              </a:gsLst>
              <a:lin ang="540000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3013" y="3279898"/>
              <a:ext cx="2476812" cy="1938992"/>
            </a:xfrm>
            <a:prstGeom prst="rect">
              <a:avLst/>
            </a:prstGeom>
            <a:noFill/>
            <a:effectLst>
              <a:outerShdw blurRad="25400" dist="38100" dir="2700000" algn="tl" rotWithShape="0">
                <a:prstClr val="black">
                  <a:alpha val="8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Модернизация системы работы по здоровье- сбережению</a:t>
              </a:r>
            </a:p>
          </p:txBody>
        </p:sp>
      </p:grpSp>
      <p:sp>
        <p:nvSpPr>
          <p:cNvPr id="11" name="AutoShape 52"/>
          <p:cNvSpPr>
            <a:spLocks noChangeArrowheads="1"/>
          </p:cNvSpPr>
          <p:nvPr/>
        </p:nvSpPr>
        <p:spPr bwMode="gray">
          <a:xfrm>
            <a:off x="3648076" y="1484313"/>
            <a:ext cx="6264275" cy="8636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gray">
          <a:xfrm>
            <a:off x="3767138" y="4221164"/>
            <a:ext cx="6361112" cy="93662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4008438" y="2347914"/>
            <a:ext cx="6121400" cy="86518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4008438" y="3194050"/>
            <a:ext cx="6121400" cy="9080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3406775" y="4367941"/>
            <a:ext cx="381000" cy="519245"/>
            <a:chOff x="2078" y="1387"/>
            <a:chExt cx="1615" cy="2201"/>
          </a:xfrm>
        </p:grpSpPr>
        <p:sp>
          <p:nvSpPr>
            <p:cNvPr id="3894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5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Oval 77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52" name="Oval 78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Oval 79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54" name="Oval 80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3648075" y="3502753"/>
            <a:ext cx="381000" cy="519245"/>
            <a:chOff x="2078" y="1387"/>
            <a:chExt cx="1615" cy="2201"/>
          </a:xfrm>
        </p:grpSpPr>
        <p:sp>
          <p:nvSpPr>
            <p:cNvPr id="38943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44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46" name="Oval 57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58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48" name="Oval 59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67"/>
          <p:cNvGrpSpPr>
            <a:grpSpLocks/>
          </p:cNvGrpSpPr>
          <p:nvPr/>
        </p:nvGrpSpPr>
        <p:grpSpPr bwMode="auto">
          <a:xfrm>
            <a:off x="3648075" y="2567716"/>
            <a:ext cx="381000" cy="519245"/>
            <a:chOff x="2078" y="1387"/>
            <a:chExt cx="1615" cy="2201"/>
          </a:xfrm>
        </p:grpSpPr>
        <p:sp>
          <p:nvSpPr>
            <p:cNvPr id="38937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38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Oval 70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40" name="Oval 71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Oval 72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42" name="Oval 73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60"/>
          <p:cNvGrpSpPr>
            <a:grpSpLocks/>
          </p:cNvGrpSpPr>
          <p:nvPr/>
        </p:nvGrpSpPr>
        <p:grpSpPr bwMode="auto">
          <a:xfrm>
            <a:off x="3287713" y="1702528"/>
            <a:ext cx="381000" cy="519245"/>
            <a:chOff x="2078" y="1387"/>
            <a:chExt cx="1615" cy="2201"/>
          </a:xfrm>
        </p:grpSpPr>
        <p:sp>
          <p:nvSpPr>
            <p:cNvPr id="3893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3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34" name="Oval 64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8936" name="Oval 66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8928" name="Прямоугольник 42"/>
          <p:cNvSpPr>
            <a:spLocks noChangeArrowheads="1"/>
          </p:cNvSpPr>
          <p:nvPr/>
        </p:nvSpPr>
        <p:spPr bwMode="auto">
          <a:xfrm>
            <a:off x="3733800" y="1628776"/>
            <a:ext cx="6034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Проведение эффективных оздоровительных мероприятий</a:t>
            </a:r>
          </a:p>
        </p:txBody>
      </p:sp>
      <p:sp>
        <p:nvSpPr>
          <p:cNvPr id="38929" name="Прямоугольник 43"/>
          <p:cNvSpPr>
            <a:spLocks noChangeArrowheads="1"/>
          </p:cNvSpPr>
          <p:nvPr/>
        </p:nvSpPr>
        <p:spPr bwMode="auto">
          <a:xfrm>
            <a:off x="4079876" y="2492376"/>
            <a:ext cx="589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Реализация мероприятий по повышению двигательной активности учащихся </a:t>
            </a:r>
          </a:p>
        </p:txBody>
      </p:sp>
      <p:sp>
        <p:nvSpPr>
          <p:cNvPr id="38930" name="Прямоугольник 44"/>
          <p:cNvSpPr>
            <a:spLocks noChangeArrowheads="1"/>
          </p:cNvSpPr>
          <p:nvPr/>
        </p:nvSpPr>
        <p:spPr bwMode="auto">
          <a:xfrm>
            <a:off x="4224339" y="3141664"/>
            <a:ext cx="6696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Формирование положительной мотивации у обучающихся и педагогов к проведению оздоровительных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5927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1"/>
          <p:cNvSpPr>
            <a:spLocks noChangeArrowheads="1"/>
          </p:cNvSpPr>
          <p:nvPr/>
        </p:nvSpPr>
        <p:spPr bwMode="gray">
          <a:xfrm>
            <a:off x="1524000" y="1"/>
            <a:ext cx="7215188" cy="785813"/>
          </a:xfrm>
          <a:prstGeom prst="roundRect">
            <a:avLst>
              <a:gd name="adj" fmla="val 35061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«ШКОЛА АКТИВНОГО ДЕЙСТВИЯ»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77"/>
          <p:cNvSpPr>
            <a:spLocks noChangeArrowheads="1"/>
          </p:cNvSpPr>
          <p:nvPr/>
        </p:nvSpPr>
        <p:spPr bwMode="auto">
          <a:xfrm>
            <a:off x="3863976" y="4292601"/>
            <a:ext cx="6073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Повышение уровня образовательной среды школы</a:t>
            </a:r>
          </a:p>
        </p:txBody>
      </p:sp>
      <p:sp>
        <p:nvSpPr>
          <p:cNvPr id="7" name="AutoShape 46"/>
          <p:cNvSpPr>
            <a:spLocks noChangeArrowheads="1"/>
          </p:cNvSpPr>
          <p:nvPr/>
        </p:nvSpPr>
        <p:spPr bwMode="ltGray">
          <a:xfrm rot="5400000">
            <a:off x="-1284288" y="657226"/>
            <a:ext cx="4824413" cy="5472113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8" name="Группа 53"/>
          <p:cNvGrpSpPr>
            <a:grpSpLocks/>
          </p:cNvGrpSpPr>
          <p:nvPr/>
        </p:nvGrpSpPr>
        <p:grpSpPr bwMode="auto">
          <a:xfrm>
            <a:off x="-692150" y="1268413"/>
            <a:ext cx="4608513" cy="4176712"/>
            <a:chOff x="-2144712" y="1989137"/>
            <a:chExt cx="4608511" cy="4176712"/>
          </a:xfrm>
        </p:grpSpPr>
        <p:sp>
          <p:nvSpPr>
            <p:cNvPr id="9" name="AutoShape 47"/>
            <p:cNvSpPr>
              <a:spLocks noChangeArrowheads="1"/>
            </p:cNvSpPr>
            <p:nvPr/>
          </p:nvSpPr>
          <p:spPr bwMode="ltGray">
            <a:xfrm rot="5400000" flipH="1">
              <a:off x="-2062956" y="1907381"/>
              <a:ext cx="4176712" cy="4340223"/>
            </a:xfrm>
            <a:custGeom>
              <a:avLst/>
              <a:gdLst>
                <a:gd name="G0" fmla="+- 5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"/>
                <a:gd name="G18" fmla="*/ 5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372 w 21600"/>
                <a:gd name="T15" fmla="*/ 10800 h 21600"/>
                <a:gd name="T16" fmla="*/ 10800 w 21600"/>
                <a:gd name="T17" fmla="*/ 10744 h 21600"/>
                <a:gd name="T18" fmla="*/ 16228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4" y="10800"/>
                  </a:moveTo>
                  <a:cubicBezTo>
                    <a:pt x="10744" y="10769"/>
                    <a:pt x="10769" y="10744"/>
                    <a:pt x="10800" y="10744"/>
                  </a:cubicBezTo>
                  <a:cubicBezTo>
                    <a:pt x="10830" y="10743"/>
                    <a:pt x="10855" y="10769"/>
                    <a:pt x="1085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56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48000"/>
                  </a:schemeClr>
                </a:gs>
              </a:gsLst>
              <a:lin ang="5400000" scaled="1"/>
            </a:gra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3013" y="3279898"/>
              <a:ext cx="2476812" cy="830997"/>
            </a:xfrm>
            <a:prstGeom prst="rect">
              <a:avLst/>
            </a:prstGeom>
            <a:noFill/>
            <a:effectLst>
              <a:outerShdw blurRad="25400" dist="38100" dir="2700000" algn="tl" rotWithShape="0">
                <a:prstClr val="black">
                  <a:alpha val="8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Р</a:t>
              </a:r>
              <a:r>
                <a:rPr lang="ru-RU" sz="24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езультаты </a:t>
              </a:r>
              <a:r>
                <a:rPr lang="ru-RU" sz="24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проекта</a:t>
              </a:r>
            </a:p>
          </p:txBody>
        </p:sp>
      </p:grpSp>
      <p:sp>
        <p:nvSpPr>
          <p:cNvPr id="11" name="AutoShape 52"/>
          <p:cNvSpPr>
            <a:spLocks noChangeArrowheads="1"/>
          </p:cNvSpPr>
          <p:nvPr/>
        </p:nvSpPr>
        <p:spPr bwMode="gray">
          <a:xfrm>
            <a:off x="3648076" y="1484313"/>
            <a:ext cx="6264275" cy="8636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gray">
          <a:xfrm>
            <a:off x="3767138" y="4221164"/>
            <a:ext cx="6361112" cy="93662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4008438" y="2347914"/>
            <a:ext cx="6121400" cy="86518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4008438" y="3194050"/>
            <a:ext cx="6121400" cy="9080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3406775" y="4367941"/>
            <a:ext cx="381000" cy="519245"/>
            <a:chOff x="2078" y="1387"/>
            <a:chExt cx="1615" cy="2201"/>
          </a:xfrm>
        </p:grpSpPr>
        <p:sp>
          <p:nvSpPr>
            <p:cNvPr id="43045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46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Oval 77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48" name="Oval 78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Oval 79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50" name="Oval 80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3648075" y="3502753"/>
            <a:ext cx="381000" cy="519245"/>
            <a:chOff x="2078" y="1387"/>
            <a:chExt cx="1615" cy="2201"/>
          </a:xfrm>
        </p:grpSpPr>
        <p:sp>
          <p:nvSpPr>
            <p:cNvPr id="43039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40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42" name="Oval 57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58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44" name="Oval 59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67"/>
          <p:cNvGrpSpPr>
            <a:grpSpLocks/>
          </p:cNvGrpSpPr>
          <p:nvPr/>
        </p:nvGrpSpPr>
        <p:grpSpPr bwMode="auto">
          <a:xfrm>
            <a:off x="3648075" y="2567716"/>
            <a:ext cx="381000" cy="519245"/>
            <a:chOff x="2078" y="1387"/>
            <a:chExt cx="1615" cy="2201"/>
          </a:xfrm>
        </p:grpSpPr>
        <p:sp>
          <p:nvSpPr>
            <p:cNvPr id="43033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34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Oval 70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36" name="Oval 71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Oval 72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38" name="Oval 73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60"/>
          <p:cNvGrpSpPr>
            <a:grpSpLocks/>
          </p:cNvGrpSpPr>
          <p:nvPr/>
        </p:nvGrpSpPr>
        <p:grpSpPr bwMode="auto">
          <a:xfrm>
            <a:off x="3287713" y="1702528"/>
            <a:ext cx="381000" cy="519245"/>
            <a:chOff x="2078" y="1387"/>
            <a:chExt cx="1615" cy="2201"/>
          </a:xfrm>
        </p:grpSpPr>
        <p:sp>
          <p:nvSpPr>
            <p:cNvPr id="4302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02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30" name="Oval 64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032" name="Oval 66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3200"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0B5395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3024" name="Прямоугольник 42"/>
          <p:cNvSpPr>
            <a:spLocks noChangeArrowheads="1"/>
          </p:cNvSpPr>
          <p:nvPr/>
        </p:nvSpPr>
        <p:spPr bwMode="auto">
          <a:xfrm>
            <a:off x="3878264" y="1412876"/>
            <a:ext cx="6034087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Создание условий для самореализации обучающихся с учетом их индивидуальных способностей и интересов</a:t>
            </a:r>
          </a:p>
        </p:txBody>
      </p:sp>
      <p:sp>
        <p:nvSpPr>
          <p:cNvPr id="43025" name="Прямоугольник 43"/>
          <p:cNvSpPr>
            <a:spLocks noChangeArrowheads="1"/>
          </p:cNvSpPr>
          <p:nvPr/>
        </p:nvSpPr>
        <p:spPr bwMode="auto">
          <a:xfrm>
            <a:off x="4079876" y="2420939"/>
            <a:ext cx="589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Совершенствование системы здоровьесберегающей деятельности</a:t>
            </a:r>
          </a:p>
        </p:txBody>
      </p:sp>
      <p:sp>
        <p:nvSpPr>
          <p:cNvPr id="43026" name="Прямоугольник 44"/>
          <p:cNvSpPr>
            <a:spLocks noChangeArrowheads="1"/>
          </p:cNvSpPr>
          <p:nvPr/>
        </p:nvSpPr>
        <p:spPr bwMode="auto">
          <a:xfrm>
            <a:off x="4224339" y="3416300"/>
            <a:ext cx="669607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B5395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113052"/>
                </a:solidFill>
                <a:latin typeface="Arial" panose="020B0604020202020204" pitchFamily="34" charset="0"/>
              </a:rPr>
              <a:t>Развитие педагогического потенциала </a:t>
            </a:r>
          </a:p>
        </p:txBody>
      </p:sp>
    </p:spTree>
    <p:extLst>
      <p:ext uri="{BB962C8B-B14F-4D97-AF65-F5344CB8AC3E}">
        <p14:creationId xmlns:p14="http://schemas.microsoft.com/office/powerpoint/2010/main" val="7396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Широкоэкранный</PresentationFormat>
  <Paragraphs>47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Проект «Школа активного действия»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 активного действия»</dc:title>
  <dc:creator>Rogozhnikova</dc:creator>
  <cp:lastModifiedBy>Rogozhnikova</cp:lastModifiedBy>
  <cp:revision>2</cp:revision>
  <dcterms:created xsi:type="dcterms:W3CDTF">2017-11-14T07:34:21Z</dcterms:created>
  <dcterms:modified xsi:type="dcterms:W3CDTF">2017-11-14T07:35:11Z</dcterms:modified>
</cp:coreProperties>
</file>