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3"/>
  </p:notesMasterIdLst>
  <p:handoutMasterIdLst>
    <p:handoutMasterId r:id="rId14"/>
  </p:handoutMasterIdLst>
  <p:sldIdLst>
    <p:sldId id="256" r:id="rId2"/>
    <p:sldId id="463" r:id="rId3"/>
    <p:sldId id="459" r:id="rId4"/>
    <p:sldId id="466" r:id="rId5"/>
    <p:sldId id="460" r:id="rId6"/>
    <p:sldId id="461" r:id="rId7"/>
    <p:sldId id="462" r:id="rId8"/>
    <p:sldId id="471" r:id="rId9"/>
    <p:sldId id="467" r:id="rId10"/>
    <p:sldId id="468" r:id="rId11"/>
    <p:sldId id="458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663300"/>
    <a:srgbClr val="996633"/>
    <a:srgbClr val="FF6600"/>
    <a:srgbClr val="30C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671" autoAdjust="0"/>
  </p:normalViewPr>
  <p:slideViewPr>
    <p:cSldViewPr>
      <p:cViewPr varScale="1">
        <p:scale>
          <a:sx n="50" d="100"/>
          <a:sy n="50" d="100"/>
        </p:scale>
        <p:origin x="111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Муниципальное общеобразовательное учреждение "Средняя общеобразовательная школа № 19 с углубленным изучением отдельных предметов" г. Междуреченска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62B15F-EAE0-4AEB-9CFF-97CFCC196721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8F0CB3-F89C-428E-BC5A-35E8CD5C9C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9872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Муниципальное общеобразовательное учреждение "Средняя общеобразовательная школа № 19 с углубленным изучением отдельных предметов" г. Междуреченска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A4F8C5-1123-4796-9414-CECCE5C2B901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FC1533-BCBE-415D-8664-E6AA5ECDF6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7339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935D48-710F-4874-BA2C-CCA3A37B6D29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04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Муниципальное общеобразовательное учреждение "Средняя общеобразовательная школа № 19 с углубленным изучением отдельных предметов" г. Междуреченска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1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DE740B7D-D024-4F1D-94B3-4AFEC8C37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835387"/>
      </p:ext>
    </p:extLst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A7DBB95D-3F2C-486A-91C2-5C5726F53B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3263149"/>
      </p:ext>
    </p:extLst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07900F7D-D8A8-4282-B4CE-D6B059F658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748106"/>
      </p:ext>
    </p:extLst>
  </p:cSld>
  <p:clrMapOvr>
    <a:masterClrMapping/>
  </p:clrMapOvr>
  <p:transition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1F99B29C-C9FC-40E8-A062-2FB6024A7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022972"/>
      </p:ext>
    </p:extLst>
  </p:cSld>
  <p:clrMapOvr>
    <a:masterClrMapping/>
  </p:clrMapOvr>
  <p:transition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FF8DF272-4F14-4793-8768-B2DA431657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4830436"/>
      </p:ext>
    </p:extLst>
  </p:cSld>
  <p:clrMapOvr>
    <a:masterClrMapping/>
  </p:clrMapOvr>
  <p:transition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6EE38149-33B8-43A4-B1D1-9624B2689E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318902"/>
      </p:ext>
    </p:extLst>
  </p:cSld>
  <p:clrMapOvr>
    <a:masterClrMapping/>
  </p:clrMapOvr>
  <p:transition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0380BE1C-D57B-4D4E-B1B1-9CD54F9F3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309765"/>
      </p:ext>
    </p:extLst>
  </p:cSld>
  <p:clrMapOvr>
    <a:masterClrMapping/>
  </p:clrMapOvr>
  <p:transition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5016E496-686D-49CA-9504-911F64E621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6697996"/>
      </p:ext>
    </p:extLst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0A56A1DF-6C8C-47A7-9D04-FB519DACA7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298281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A672753A-9DCC-4305-962F-07F03886C5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781280"/>
      </p:ext>
    </p:extLst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F94D6372-8CB7-471B-B3B4-26A8CA7AD4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8732418"/>
      </p:ext>
    </p:extLst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854A802B-7193-4EE7-8FC6-E0F6833FE7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338488"/>
      </p:ext>
    </p:extLst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16C681E7-F1B2-4F1C-9D1C-6F3F2B99DD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72372"/>
      </p:ext>
    </p:extLst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35022817-B4F8-4AB5-BE3B-A35A18B7E0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728392"/>
      </p:ext>
    </p:extLst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51E51CB7-4BC7-404F-9B1B-E6E11B683D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822714"/>
      </p:ext>
    </p:extLst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>
              <a:defRPr/>
            </a:pPr>
            <a:fld id="{39F03706-6FF0-46D2-B7B0-0B9B191AC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74432"/>
      </p:ext>
    </p:extLst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E8E8713-9621-4187-AD10-66ED0EE56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</p:sldLayoutIdLst>
  <p:transition advClick="0" advTm="500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B539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B5395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B5395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B5395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B5395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0B5395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0B5395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0B5395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0B5395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0B5395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1"/>
          <p:cNvSpPr txBox="1">
            <a:spLocks noChangeArrowheads="1"/>
          </p:cNvSpPr>
          <p:nvPr/>
        </p:nvSpPr>
        <p:spPr bwMode="auto">
          <a:xfrm>
            <a:off x="2500313" y="2189776"/>
            <a:ext cx="5357812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Открытая школа активного действия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DSCN1766.JPG"/>
          <p:cNvPicPr>
            <a:picLocks noChangeAspect="1"/>
          </p:cNvPicPr>
          <p:nvPr/>
        </p:nvPicPr>
        <p:blipFill>
          <a:blip r:embed="rId2" cstate="print"/>
          <a:srcRect l="19346" r="7139"/>
          <a:stretch>
            <a:fillRect/>
          </a:stretch>
        </p:blipFill>
        <p:spPr>
          <a:xfrm>
            <a:off x="500034" y="1428736"/>
            <a:ext cx="1867063" cy="1840798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DSC_0061.JPG"/>
          <p:cNvPicPr>
            <a:picLocks noChangeAspect="1"/>
          </p:cNvPicPr>
          <p:nvPr/>
        </p:nvPicPr>
        <p:blipFill>
          <a:blip r:embed="rId3" cstate="print"/>
          <a:srcRect l="22388" r="22388"/>
          <a:stretch>
            <a:fillRect/>
          </a:stretch>
        </p:blipFill>
        <p:spPr>
          <a:xfrm>
            <a:off x="2000232" y="5046863"/>
            <a:ext cx="1357322" cy="1382533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DSC_0033.JPG"/>
          <p:cNvPicPr>
            <a:picLocks noChangeAspect="1"/>
          </p:cNvPicPr>
          <p:nvPr/>
        </p:nvPicPr>
        <p:blipFill>
          <a:blip r:embed="rId4" cstate="print"/>
          <a:srcRect b="24490"/>
          <a:stretch>
            <a:fillRect/>
          </a:stretch>
        </p:blipFill>
        <p:spPr>
          <a:xfrm rot="1077700">
            <a:off x="1486100" y="350641"/>
            <a:ext cx="1042367" cy="1000132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DSCN1738.JPG"/>
          <p:cNvPicPr>
            <a:picLocks noChangeAspect="1"/>
          </p:cNvPicPr>
          <p:nvPr/>
        </p:nvPicPr>
        <p:blipFill>
          <a:blip r:embed="rId5" cstate="print"/>
          <a:srcRect l="5805" r="14878"/>
          <a:stretch>
            <a:fillRect/>
          </a:stretch>
        </p:blipFill>
        <p:spPr>
          <a:xfrm>
            <a:off x="71438" y="3189475"/>
            <a:ext cx="2500330" cy="2364226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41" name="Рисунок 12" descr="эМБЛЕМА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03" y="142875"/>
            <a:ext cx="1891297" cy="168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5904656" cy="11521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для старшеклассников «Будущее – это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44824"/>
            <a:ext cx="4286423" cy="2386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27979" r="32472"/>
          <a:stretch/>
        </p:blipFill>
        <p:spPr>
          <a:xfrm>
            <a:off x="4057675" y="3429000"/>
            <a:ext cx="4968552" cy="29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02450"/>
      </p:ext>
    </p:extLst>
  </p:cSld>
  <p:clrMapOvr>
    <a:masterClrMapping/>
  </p:clrMapOvr>
  <p:transition advClick="0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1"/>
          <p:cNvSpPr>
            <a:spLocks noChangeArrowheads="1"/>
          </p:cNvSpPr>
          <p:nvPr/>
        </p:nvSpPr>
        <p:spPr bwMode="gray">
          <a:xfrm>
            <a:off x="0" y="0"/>
            <a:ext cx="7215188" cy="785813"/>
          </a:xfrm>
          <a:prstGeom prst="roundRect">
            <a:avLst>
              <a:gd name="adj" fmla="val 35061"/>
            </a:avLst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Ожидаемые результаты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800" y="2666727"/>
            <a:ext cx="77311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42" y="795591"/>
            <a:ext cx="9128158" cy="59457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Единое образовательное пространство внеурочной деятельности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всех желающих образовательных учреждений.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75565" algn="l"/>
              </a:tabLst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пространства проектирования во внеурочной деятельности для обучающихся МБОУ СОШ №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7145" algn="l"/>
              </a:tabLst>
            </a:pP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Оптимизированая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работы с одаренными детьми,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предпрофильной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подготовки и профильного обучения в МБОУ СОШ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17145" algn="l"/>
              </a:tabLst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7145" algn="l"/>
              </a:tabLst>
            </a:pP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Созданые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для поэтапного перехода на ФГОС СОО в МБОУ СОШ № 19.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7145" algn="l"/>
              </a:tabLst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Обеспечение преемственности между уровнями общего образования.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7145" algn="l"/>
              </a:tabLst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комплексного подхода к оценке результатов освоения основной общеобразовательной программы общего образования.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7145" algn="l"/>
              </a:tabLst>
            </a:pP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Апробированые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формы сотрудничества с социальными партнерами, направленные на повышение качества образования.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7145" algn="l"/>
              </a:tabLst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профессиональной компетентности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педагогов, участвующих в проекте, в реализации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подхода.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Улучшение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материально-технической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базы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МБОУ СОШ № 19.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91628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575" y="1869116"/>
            <a:ext cx="6807713" cy="47852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299" y="249237"/>
            <a:ext cx="5848869" cy="9239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91400" cy="944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Направления проекта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«Школа активного действия»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200" name="Объект 4"/>
          <p:cNvSpPr>
            <a:spLocks noGrp="1"/>
          </p:cNvSpPr>
          <p:nvPr>
            <p:ph idx="1"/>
          </p:nvPr>
        </p:nvSpPr>
        <p:spPr>
          <a:xfrm>
            <a:off x="611560" y="1939872"/>
            <a:ext cx="6347012" cy="404639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метода проекта во внеурочном пространстве.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социального проектирования через работу органов ученического самоуправления ФОРШ.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 </a:t>
            </a:r>
            <a:r>
              <a:rPr lang="ru-RU" alt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 (</a:t>
            </a:r>
            <a:r>
              <a:rPr lang="ru-RU" altLang="ru-RU" sz="2000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</a:t>
            </a:r>
            <a:r>
              <a:rPr lang="ru-RU" altLang="ru-RU" sz="20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«Сибирский характер»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0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работы с одаренными детьми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материально-технической базы школы.</a:t>
            </a:r>
          </a:p>
          <a:p>
            <a:endParaRPr lang="ru-RU" altLang="ru-RU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0665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35299" y="249236"/>
            <a:ext cx="8572358" cy="15955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889" y="193673"/>
            <a:ext cx="8364768" cy="1651152"/>
          </a:xfrm>
        </p:spPr>
        <p:txBody>
          <a:bodyPr>
            <a:noAutofit/>
          </a:bodyPr>
          <a:lstStyle/>
          <a:p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модели открытого пространства внеурочной деятельности на всех уровнях общего образования, отвечающей требованиям федеральным государственным образовательным стандартам общего образования и основанной на активной основе и личном интересе учащихся через их целесообразную деятельность.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5298" y="1987979"/>
            <a:ext cx="8729189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проектирования во внеурочной деятельности.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 систему работы с одаренными детьми,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и профильного обучения через организацию открытых образовательных практик, курсов, предпрофессиональных проб.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поэтапного перехода на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преемственность между уровнями общего образования.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комплексный подход к оценке результатов освоения основных образовательных программ общего образования.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 новые формы сотрудничества с социальными партнерами, направленные на повышение качества образования.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профессиональную компетентность педагогов в реализации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материально-техническую базу Учреждения для реализации ФГОС ОО.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69335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89464" y="500822"/>
            <a:ext cx="3024336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проекта: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628800"/>
            <a:ext cx="7128792" cy="397400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учащихся:</a:t>
            </a:r>
          </a:p>
          <a:p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ученическое самоуправление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разновозрастные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практики, деловые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предпрофильная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ученическое научное сообщество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взаимодействия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 других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ФГОС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92029"/>
      </p:ext>
    </p:extLst>
  </p:cSld>
  <p:clrMapOvr>
    <a:masterClrMapping/>
  </p:clrMapOvr>
  <p:transition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249236"/>
            <a:ext cx="4408709" cy="15955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82" y="528353"/>
            <a:ext cx="3697063" cy="8590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инновационного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1197" y="2005923"/>
            <a:ext cx="73911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(подготовительный) – август – сентябрь 2017</a:t>
            </a:r>
            <a:endParaRPr lang="ru-RU" sz="2400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5038" y="3072031"/>
            <a:ext cx="7369471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модели взаимодействия школы и учреждений дополнительного образования детей, учебных заведений высшего и среднего профессионального образования, обеспечивающей организацию внеурочной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механизма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учащихся в условиях массовой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с партнерами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сайта «Физики и лирики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рабочих и творческих групп по разработке и организации мероприятий проекта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8871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35299" y="249236"/>
            <a:ext cx="4408709" cy="15955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82" y="528353"/>
            <a:ext cx="3697063" cy="8590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инновационного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1197" y="2005923"/>
            <a:ext cx="73911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(внедренческий) – октябрь 2017 – апрель 2018</a:t>
            </a:r>
            <a:endParaRPr lang="ru-RU" sz="2400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5038" y="3072031"/>
            <a:ext cx="7369471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с участием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партнеров на школьном и городском уровнях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учебных курсов, курсов внеурочной деятельности, профильных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и открытые методические мероприятия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4707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35299" y="249236"/>
            <a:ext cx="4408709" cy="15955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82" y="528353"/>
            <a:ext cx="3697063" cy="8590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инновационного проекта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1197" y="2005923"/>
            <a:ext cx="73911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(аналитический) – январь – июнь 2020</a:t>
            </a:r>
            <a:endParaRPr lang="ru-RU" sz="2400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5038" y="3072031"/>
            <a:ext cx="736947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эффективности принимаемых управленческих решений, направленных на повышение качества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представление полученных во время реализации инновационного проекта результатов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0795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5760640" cy="10081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 проекта: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772816"/>
            <a:ext cx="3672408" cy="29523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1-11 классов и их родители (законные представители), педагоги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19</a:t>
            </a:r>
            <a:endParaRPr lang="ru-RU" sz="24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19972" y="1772816"/>
            <a:ext cx="3384376" cy="29523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 образовательных учреждений города, региона, страны</a:t>
            </a:r>
            <a:endParaRPr lang="ru-RU" sz="24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47664" y="1268760"/>
            <a:ext cx="144016" cy="504056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155492" y="1268760"/>
            <a:ext cx="144016" cy="504056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07266"/>
      </p:ext>
    </p:extLst>
  </p:cSld>
  <p:clrMapOvr>
    <a:masterClrMapping/>
  </p:clrMapOvr>
  <p:transition advClick="0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476672"/>
            <a:ext cx="6120680" cy="10801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«Физики и лирики»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8108" y="2924943"/>
            <a:ext cx="2304256" cy="16561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конкурсы и олимпиады для одаренных детей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6768" y="2052895"/>
            <a:ext cx="2520280" cy="223224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мастер-классы по организации проектно-исследовательской деятельности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22364" y="3645023"/>
            <a:ext cx="2520280" cy="14447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ФГОС для педагогов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93813" y="2005274"/>
            <a:ext cx="1728192" cy="13859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педагогов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475656" y="1541199"/>
            <a:ext cx="144016" cy="504056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114849" y="1541199"/>
            <a:ext cx="143395" cy="2088233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900599" y="1572381"/>
            <a:ext cx="159233" cy="1336971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156175" y="1572381"/>
            <a:ext cx="109055" cy="417301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53226"/>
      </p:ext>
    </p:extLst>
  </p:cSld>
  <p:clrMapOvr>
    <a:masterClrMapping/>
  </p:clrMapOvr>
  <p:transition advClick="0" advTm="5000">
    <p:fade/>
  </p:transition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552</Words>
  <Application>Microsoft Office PowerPoint</Application>
  <PresentationFormat>Экран (4:3)</PresentationFormat>
  <Paragraphs>74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Направления проекта  «Школа активного действия»</vt:lpstr>
      <vt:lpstr>Цель: Разработка модели открытого пространства внеурочной деятельности на всех уровнях общего образования, отвечающей требованиям федеральным государственным образовательным стандартам общего образования и основанной на активной основе и личном интересе учащихся через их целесообразную деятельность.</vt:lpstr>
      <vt:lpstr>Презентация PowerPoint</vt:lpstr>
      <vt:lpstr>Этапы реализации инновационного проекта</vt:lpstr>
      <vt:lpstr>Этапы реализации инновационного проекта</vt:lpstr>
      <vt:lpstr>Этапы реализации инновационного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Rogozhnikova</cp:lastModifiedBy>
  <cp:revision>214</cp:revision>
  <dcterms:created xsi:type="dcterms:W3CDTF">2012-02-25T22:11:54Z</dcterms:created>
  <dcterms:modified xsi:type="dcterms:W3CDTF">2017-11-14T07:36:59Z</dcterms:modified>
</cp:coreProperties>
</file>