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67" r:id="rId10"/>
    <p:sldId id="268" r:id="rId11"/>
    <p:sldId id="281" r:id="rId12"/>
    <p:sldId id="278" r:id="rId13"/>
    <p:sldId id="279" r:id="rId14"/>
    <p:sldId id="280" r:id="rId15"/>
    <p:sldId id="282" r:id="rId16"/>
    <p:sldId id="276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698"/>
    <a:srgbClr val="427E74"/>
    <a:srgbClr val="DAC2EC"/>
    <a:srgbClr val="8FFBDA"/>
    <a:srgbClr val="FFECAF"/>
    <a:srgbClr val="B3EBFF"/>
    <a:srgbClr val="FFB3CC"/>
    <a:srgbClr val="DEC8EE"/>
    <a:srgbClr val="A7E8FF"/>
    <a:srgbClr val="FFE4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6743704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427E74"/>
                </a:solidFill>
              </a:rPr>
              <a:t>Модульная организация внеурочной деятельности</a:t>
            </a:r>
            <a:endParaRPr lang="ru-RU" sz="3600" dirty="0">
              <a:solidFill>
                <a:srgbClr val="427E7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286388"/>
            <a:ext cx="6172200" cy="1371600"/>
          </a:xfrm>
        </p:spPr>
        <p:txBody>
          <a:bodyPr/>
          <a:lstStyle/>
          <a:p>
            <a:pPr algn="ctr"/>
            <a:r>
              <a:rPr lang="ru-RU" sz="16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 smtClean="0"/>
              <a:t>«Средняя общеобразовательная школа №19 с углубленным изучением отдельных предметов»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hool19.m-sk.ru\www\Images\Meet images_8\Olimp_igri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2135985" cy="18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0"/>
            <a:ext cx="6172200" cy="73437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468698"/>
                </a:solidFill>
              </a:rPr>
              <a:t>Социальное</a:t>
            </a:r>
            <a:endParaRPr lang="ru-RU" sz="2700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358246" cy="17859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/>
              <a:t> </a:t>
            </a:r>
            <a:r>
              <a:rPr lang="ru-RU" sz="1900" dirty="0" smtClean="0"/>
              <a:t>Программа развития ученического самоуправления</a:t>
            </a:r>
            <a:r>
              <a:rPr lang="ru-RU" sz="1900" i="1" dirty="0" smtClean="0"/>
              <a:t> «Если не я, то кто же?»</a:t>
            </a:r>
          </a:p>
          <a:p>
            <a:pPr>
              <a:lnSpc>
                <a:spcPct val="110000"/>
              </a:lnSpc>
            </a:pPr>
            <a:r>
              <a:rPr lang="ru-RU" sz="1600" i="1" dirty="0" smtClean="0"/>
              <a:t>Цель программы: </a:t>
            </a:r>
            <a:r>
              <a:rPr lang="ru-RU" sz="1600" dirty="0" smtClean="0"/>
              <a:t>сформирование высоконравственной творческой, активной личности на основе приобщения к общечеловеческим ценностям, а также усвоения социальных норм через участие в общественной жизни школы</a:t>
            </a:r>
            <a:endParaRPr lang="ru-RU" sz="1600" dirty="0"/>
          </a:p>
        </p:txBody>
      </p:sp>
      <p:pic>
        <p:nvPicPr>
          <p:cNvPr id="21506" name="Picture 2" descr="http://school19.m-sk.ru/images/slideshow/DSCF9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25386"/>
            <a:ext cx="2821564" cy="158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oldschool19.m-sk.ru/Images/Meet%20images_8/pp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357694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oldschool19.m-sk.ru/Images/Meet%20images_8/DAY_UCH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876"/>
            <a:ext cx="2222199" cy="125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oldschool19.m-sk.ru/Images/Meet%20images_8/new_year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00438"/>
            <a:ext cx="2254107" cy="126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oldschool19.m-sk.ru/Images/Meet%20images_8/new_year_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429132"/>
            <a:ext cx="1286675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oldschool19.m-sk.ru/Images/Meet%20images_8/Day_mam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500438"/>
            <a:ext cx="2539927" cy="142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oldschool19.m-sk.ru/Images/Meet%20images_7/lesenka_uspeha_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9752" y="5072074"/>
            <a:ext cx="2469306" cy="157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school19.m-sk.ru\www\Images\Meet images_7\skaska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460624" cy="180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school19.m-sk.ru\www\Images\Meet images_8\bim_3.JPG"/>
          <p:cNvPicPr>
            <a:picLocks noChangeAspect="1" noChangeArrowheads="1"/>
          </p:cNvPicPr>
          <p:nvPr/>
        </p:nvPicPr>
        <p:blipFill>
          <a:blip r:embed="rId3" cstate="print"/>
          <a:srcRect t="24350" r="33146"/>
          <a:stretch>
            <a:fillRect/>
          </a:stretch>
        </p:blipFill>
        <p:spPr bwMode="auto">
          <a:xfrm>
            <a:off x="6000760" y="3357562"/>
            <a:ext cx="2676520" cy="170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Servernet\sk19\Злыгостева И.В\от Борисовой\фото модуль новый год\IMG_6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3143272" cy="23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Servernet\sk19\Злыгостева И.В\от Борисовой\фото модуль новый год\IMG_6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71678"/>
            <a:ext cx="3361652" cy="25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73437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468698"/>
                </a:solidFill>
              </a:rPr>
              <a:t>Духовно - нравственное</a:t>
            </a:r>
            <a:endParaRPr lang="ru-RU" sz="2700" dirty="0">
              <a:solidFill>
                <a:srgbClr val="468698"/>
              </a:solidFill>
            </a:endParaRPr>
          </a:p>
        </p:txBody>
      </p:sp>
      <p:pic>
        <p:nvPicPr>
          <p:cNvPr id="1026" name="Picture 2" descr="\\Servernet\sk19\Злыгостева И.В\от Борисовой\фото модуль новый год\IMG_6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500471"/>
            <a:ext cx="3143272" cy="23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Servernet\sk19\Злыгостева И.В\от Борисовой\фото модуль новый год\IMG_66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393310"/>
            <a:ext cx="3286148" cy="246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358246" cy="857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400" dirty="0" smtClean="0"/>
              <a:t> </a:t>
            </a:r>
            <a:r>
              <a:rPr lang="ru-RU" sz="2300" i="1" dirty="0" smtClean="0"/>
              <a:t>«Моя семья. Мой народ. Моё Отечество»</a:t>
            </a:r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4098" name="Picture 2" descr="F:\school19.m-sk.ru\www\Images\Meet images_8\bim_1.JPG"/>
          <p:cNvPicPr>
            <a:picLocks noChangeAspect="1" noChangeArrowheads="1"/>
          </p:cNvPicPr>
          <p:nvPr/>
        </p:nvPicPr>
        <p:blipFill>
          <a:blip r:embed="rId8" cstate="print"/>
          <a:srcRect r="25644"/>
          <a:stretch>
            <a:fillRect/>
          </a:stretch>
        </p:blipFill>
        <p:spPr bwMode="auto">
          <a:xfrm>
            <a:off x="571472" y="5238752"/>
            <a:ext cx="2143140" cy="16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\\Servernet\sk19\Злыгостева И.В\от Борисовой\фото модуль новый год\IMG_6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6880" y="4652871"/>
            <a:ext cx="3143272" cy="23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73437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468698"/>
                </a:solidFill>
              </a:rPr>
              <a:t>Духовно - нравственное</a:t>
            </a:r>
            <a:endParaRPr lang="ru-RU" sz="2700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358246" cy="19288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400" dirty="0" smtClean="0"/>
              <a:t> </a:t>
            </a:r>
            <a:r>
              <a:rPr lang="ru-RU" sz="2300" i="1" dirty="0" smtClean="0"/>
              <a:t>«Моя семья. Мой народ. Моё Отечество»</a:t>
            </a:r>
          </a:p>
          <a:p>
            <a:r>
              <a:rPr lang="ru-RU" sz="1900" i="1" dirty="0" smtClean="0"/>
              <a:t>Цели программы:  </a:t>
            </a:r>
          </a:p>
          <a:p>
            <a:r>
              <a:rPr lang="ru-RU" sz="1900" i="1" dirty="0" smtClean="0"/>
              <a:t>- </a:t>
            </a:r>
            <a:r>
              <a:rPr lang="ru-RU" sz="1900" dirty="0" smtClean="0"/>
              <a:t>подготовка учащихся к восприятию и усвоению систематического предмета  истории в старших классах;</a:t>
            </a:r>
          </a:p>
          <a:p>
            <a:pPr>
              <a:buFontTx/>
              <a:buChar char="-"/>
            </a:pPr>
            <a:r>
              <a:rPr lang="ru-RU" sz="1900" dirty="0" smtClean="0"/>
              <a:t> пробуждение  интереса к истории своей семьи, Отечества;</a:t>
            </a:r>
            <a:r>
              <a:rPr lang="ru-RU" sz="1600" dirty="0" smtClean="0"/>
              <a:t> </a:t>
            </a:r>
          </a:p>
          <a:p>
            <a:pPr>
              <a:buFontTx/>
              <a:buChar char="-"/>
            </a:pPr>
            <a:r>
              <a:rPr lang="ru-RU" sz="1900" dirty="0" smtClean="0"/>
              <a:t> способствовать более близкому общению членов семьи.</a:t>
            </a:r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500034" y="2857496"/>
            <a:ext cx="8358246" cy="37147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b="1" i="1" dirty="0" smtClean="0">
                <a:solidFill>
                  <a:srgbClr val="427E74"/>
                </a:solidFill>
              </a:rPr>
              <a:t>Основные задачи: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427E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ru-RU" sz="2000" dirty="0" smtClean="0"/>
              <a:t> формировать у подрастающего поколения убеждённость, что настоящий гражданин любит свою Родину и гордится ею, изучает её историю, духовное наследие, верен своему гражданскому долгу и готов к защите Отечества;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ru-RU" sz="2000" dirty="0" smtClean="0"/>
              <a:t> прививать учащимся понимание ценности человеческой жизни, справедливости, уважения человеческого достоинства и милосердия, способности к со­переживанию;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</a:pPr>
            <a:r>
              <a:rPr lang="ru-RU" sz="2000" dirty="0" smtClean="0"/>
              <a:t> приобщать детей к семейным традициям и обычаям народов России.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68698"/>
                </a:solidFill>
              </a:rPr>
              <a:t>Раз</a:t>
            </a:r>
            <a:r>
              <a:rPr lang="ru-RU" sz="2800" b="1" dirty="0" smtClean="0">
                <a:solidFill>
                  <a:srgbClr val="427E74"/>
                </a:solidFill>
              </a:rPr>
              <a:t>делы программы:</a:t>
            </a:r>
            <a:endParaRPr lang="ru-RU" sz="2700" b="1" dirty="0">
              <a:solidFill>
                <a:srgbClr val="427E74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6786562" cy="1928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/>
              <a:t>Моя семья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/>
              <a:t>Мой народ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/>
              <a:t>Моё Отечество</a:t>
            </a:r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27E74"/>
                </a:solidFill>
              </a:rPr>
              <a:t>Планируемые результаты:</a:t>
            </a:r>
            <a:endParaRPr lang="ru-RU" sz="2700" b="1" dirty="0">
              <a:solidFill>
                <a:srgbClr val="427E74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286676" cy="3643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У детей сформированы понятия «Родина», «Отечество»,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ценностное отношение к России, государственной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символике, своему народу, краю, народной культуре,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«семейные ценности», «семья», ребята за год учёбы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подружились, научились проявлять активность в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мероприятиях, помогать друг другу.</a:t>
            </a:r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pPr lvl="0">
              <a:buFontTx/>
              <a:buChar char="-"/>
            </a:pPr>
            <a:endParaRPr lang="ru-RU" sz="1900" dirty="0" smtClean="0"/>
          </a:p>
          <a:p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45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1744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50006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468698"/>
                </a:solidFill>
              </a:rPr>
              <a:t>Общеинтеллектуальное</a:t>
            </a:r>
            <a:endParaRPr lang="ru-RU" dirty="0">
              <a:solidFill>
                <a:srgbClr val="468698"/>
              </a:solidFill>
            </a:endParaRPr>
          </a:p>
        </p:txBody>
      </p:sp>
      <p:pic>
        <p:nvPicPr>
          <p:cNvPr id="1026" name="Picture 2" descr="C:\Users\Table\Desktop\Картинки стенд\ФОТО НАУКА И ЖИЗНЬ\DSC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16201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able\Desktop\Картинки стенд\ФОТО НАУКА И ЖИЗНЬ\DSC_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71744"/>
            <a:ext cx="1484594" cy="263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Table\Desktop\Картинки стенд\ФОТО НАУКА И ЖИЗНЬ\DSC_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071810"/>
            <a:ext cx="14064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Table\Desktop\Картинки стенд\ФОТО НАУКА И ЖИЗНЬ\DSC_0104.JPG"/>
          <p:cNvPicPr>
            <a:picLocks noChangeAspect="1" noChangeArrowheads="1"/>
          </p:cNvPicPr>
          <p:nvPr/>
        </p:nvPicPr>
        <p:blipFill>
          <a:blip r:embed="rId5" cstate="print"/>
          <a:srcRect r="31012"/>
          <a:stretch>
            <a:fillRect/>
          </a:stretch>
        </p:blipFill>
        <p:spPr bwMode="auto">
          <a:xfrm>
            <a:off x="2357422" y="2500306"/>
            <a:ext cx="2952328" cy="240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Table\Desktop\Картинки стенд\ФОТО НАУКА И ЖИЗНЬ\DSC_0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920268"/>
            <a:ext cx="3239220" cy="182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Table\Desktop\Картинки стенд\ФОТО НАУКА И ЖИЗНЬ\DSC_0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929198"/>
            <a:ext cx="320035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358246" cy="22860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300" dirty="0" smtClean="0"/>
              <a:t> «Наука и жизнь»</a:t>
            </a:r>
          </a:p>
          <a:p>
            <a:pPr>
              <a:lnSpc>
                <a:spcPct val="150000"/>
              </a:lnSpc>
            </a:pPr>
            <a:r>
              <a:rPr lang="ru-RU" sz="1900" i="1" dirty="0" smtClean="0"/>
              <a:t>Цель программы: </a:t>
            </a:r>
            <a:r>
              <a:rPr lang="ru-RU" sz="1900" dirty="0" smtClean="0"/>
              <a:t>осмысление и расширение личного опыта обучающихся в области физики, математики, химии и географии в процессе научного познания окружающего мира, развитие творческих способностей, логического мышления, углубление знаний, полученных на уроках, и расширение общего кругозора в процессе живого рассмотрения различных практических задач и вопросов</a:t>
            </a:r>
            <a:endParaRPr lang="ru-RU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42875"/>
            <a:ext cx="8286807" cy="15716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900" b="1" u="sng" dirty="0" smtClean="0">
                <a:solidFill>
                  <a:srgbClr val="468698"/>
                </a:solidFill>
                <a:latin typeface="Arial" charset="0"/>
              </a:rPr>
              <a:t>Шаг 1</a:t>
            </a:r>
            <a:r>
              <a:rPr lang="en-US" sz="3900" b="1" u="sng" dirty="0" smtClean="0">
                <a:solidFill>
                  <a:srgbClr val="468698"/>
                </a:solidFill>
                <a:latin typeface="Arial" charset="0"/>
              </a:rPr>
              <a:t> </a:t>
            </a:r>
            <a:r>
              <a:rPr lang="ru-RU" sz="3900" b="1" i="1" dirty="0" smtClean="0">
                <a:solidFill>
                  <a:srgbClr val="468698"/>
                </a:solidFill>
                <a:latin typeface="Arial" charset="0"/>
              </a:rPr>
              <a:t>«</a:t>
            </a:r>
            <a:r>
              <a:rPr lang="ru-RU" sz="3900" i="1" dirty="0" smtClean="0">
                <a:solidFill>
                  <a:srgbClr val="468698"/>
                </a:solidFill>
                <a:latin typeface="Arial" charset="0"/>
              </a:rPr>
              <a:t>Растопите мыльную основу</a:t>
            </a:r>
            <a:r>
              <a:rPr lang="ru-RU" sz="3900" b="1" i="1" dirty="0" smtClean="0">
                <a:solidFill>
                  <a:srgbClr val="468698"/>
                </a:solidFill>
                <a:latin typeface="Arial" charset="0"/>
              </a:rPr>
              <a:t>»</a:t>
            </a:r>
            <a:endParaRPr lang="ru-RU" sz="3900" b="1" i="1" dirty="0" smtClean="0">
              <a:solidFill>
                <a:srgbClr val="468698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233" t="39823" r="7350"/>
          <a:stretch>
            <a:fillRect/>
          </a:stretch>
        </p:blipFill>
        <p:spPr bwMode="auto">
          <a:xfrm>
            <a:off x="2372069" y="2143116"/>
            <a:ext cx="520032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42875"/>
            <a:ext cx="8286807" cy="1571613"/>
          </a:xfrm>
        </p:spPr>
        <p:txBody>
          <a:bodyPr>
            <a:noAutofit/>
          </a:bodyPr>
          <a:lstStyle/>
          <a:p>
            <a:r>
              <a:rPr lang="ru-RU" sz="3900" u="sng" dirty="0" smtClean="0">
                <a:solidFill>
                  <a:srgbClr val="468698"/>
                </a:solidFill>
              </a:rPr>
              <a:t>Шаг 2  </a:t>
            </a:r>
            <a:r>
              <a:rPr lang="ru-RU" sz="3900" i="1" dirty="0" smtClean="0">
                <a:solidFill>
                  <a:srgbClr val="468698"/>
                </a:solidFill>
              </a:rPr>
              <a:t>«Добавляем в растопленную мыльную основу эфирные масла»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5738813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42875"/>
            <a:ext cx="8286807" cy="1571613"/>
          </a:xfrm>
        </p:spPr>
        <p:txBody>
          <a:bodyPr>
            <a:noAutofit/>
          </a:bodyPr>
          <a:lstStyle/>
          <a:p>
            <a:r>
              <a:rPr lang="ru-RU" sz="3900" u="sng" dirty="0" smtClean="0">
                <a:solidFill>
                  <a:srgbClr val="468698"/>
                </a:solidFill>
              </a:rPr>
              <a:t>Шаг 3</a:t>
            </a:r>
            <a:r>
              <a:rPr lang="ru-RU" sz="3900" i="1" dirty="0" smtClean="0">
                <a:solidFill>
                  <a:srgbClr val="468698"/>
                </a:solidFill>
              </a:rPr>
              <a:t>   «Потом добавляем красители»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5206148" cy="371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172200" cy="3143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68698"/>
                </a:solidFill>
              </a:rPr>
              <a:t>«Личность не воспитывается по частям, а создаётся синтетически всей суммой влияния, которым она подвластна»</a:t>
            </a:r>
            <a:endParaRPr lang="ru-RU" sz="3200" dirty="0">
              <a:solidFill>
                <a:srgbClr val="46869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4929198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А.С.Макаренко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42875"/>
            <a:ext cx="8286807" cy="1571613"/>
          </a:xfrm>
        </p:spPr>
        <p:txBody>
          <a:bodyPr>
            <a:noAutofit/>
          </a:bodyPr>
          <a:lstStyle/>
          <a:p>
            <a:r>
              <a:rPr lang="ru-RU" sz="3900" u="sng" dirty="0" smtClean="0">
                <a:solidFill>
                  <a:srgbClr val="468698"/>
                </a:solidFill>
              </a:rPr>
              <a:t>Шаг 4 </a:t>
            </a:r>
            <a:r>
              <a:rPr lang="ru-RU" sz="3900" dirty="0" smtClean="0">
                <a:solidFill>
                  <a:srgbClr val="468698"/>
                </a:solidFill>
              </a:rPr>
              <a:t>  </a:t>
            </a:r>
            <a:r>
              <a:rPr lang="ru-RU" sz="3900" i="1" dirty="0" smtClean="0">
                <a:solidFill>
                  <a:srgbClr val="468698"/>
                </a:solidFill>
              </a:rPr>
              <a:t>«Разливаем готовую мыльную основу в формы»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104" y="2143116"/>
            <a:ext cx="5956889" cy="395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07249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68698"/>
                </a:solidFill>
              </a:rPr>
              <a:t>внеурочная деятельность объединяет все виды деятельности обучающихся</a:t>
            </a:r>
            <a:endParaRPr lang="ru-RU" b="1" dirty="0">
              <a:solidFill>
                <a:srgbClr val="468698"/>
              </a:solidFill>
            </a:endParaRPr>
          </a:p>
        </p:txBody>
      </p:sp>
      <p:pic>
        <p:nvPicPr>
          <p:cNvPr id="1026" name="Picture 2" descr="C:\Documents and Settings\User\Рабочий стол\Сис-ма внеуроч\картинки\p67_fgos_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135747" cy="472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71451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468698"/>
                </a:solidFill>
              </a:rPr>
              <a:t>Цель внеурочной деятельности</a:t>
            </a:r>
            <a:r>
              <a:rPr lang="ru-RU" sz="2200" dirty="0" smtClean="0">
                <a:solidFill>
                  <a:srgbClr val="468698"/>
                </a:solidFill>
              </a:rPr>
              <a:t>: </a:t>
            </a:r>
            <a:r>
              <a:rPr lang="ru-RU" sz="2200" dirty="0" smtClean="0"/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7467600" cy="40450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468698"/>
                </a:solidFill>
              </a:rPr>
              <a:t>Основные задачи:</a:t>
            </a:r>
            <a:endParaRPr lang="ru-RU" dirty="0" smtClean="0">
              <a:solidFill>
                <a:srgbClr val="468698"/>
              </a:solidFill>
            </a:endParaRPr>
          </a:p>
          <a:p>
            <a:pPr lvl="0"/>
            <a:r>
              <a:rPr lang="ru-RU" dirty="0" smtClean="0"/>
              <a:t>выявить интересы, склонности, способности, возможности обучающихся к различным видам деятельности; </a:t>
            </a:r>
          </a:p>
          <a:p>
            <a:pPr lvl="0"/>
            <a:r>
              <a:rPr lang="ru-RU" dirty="0" smtClean="0"/>
              <a:t>создать условия для индивидуального развития ребенка в избранной сфере внеурочной деятельности; </a:t>
            </a:r>
          </a:p>
          <a:p>
            <a:pPr lvl="0"/>
            <a:r>
              <a:rPr lang="ru-RU" dirty="0" smtClean="0"/>
              <a:t>формировать системы знаний, умений, навыков в избранном направлении деятельности; </a:t>
            </a:r>
          </a:p>
          <a:p>
            <a:pPr lvl="0"/>
            <a:r>
              <a:rPr lang="ru-RU" dirty="0" smtClean="0"/>
              <a:t>развивать опыт творческой деятельности, творческих способностей; </a:t>
            </a:r>
          </a:p>
          <a:p>
            <a:pPr lvl="0"/>
            <a:r>
              <a:rPr lang="ru-RU" dirty="0" smtClean="0"/>
              <a:t>создать условия для реализации приобретенных знаний, умений и навыков; </a:t>
            </a:r>
          </a:p>
          <a:p>
            <a:pPr lvl="0"/>
            <a:r>
              <a:rPr lang="ru-RU" dirty="0" smtClean="0"/>
              <a:t>развивать опыт неформального общения, взаимодействия, сотрудничества; </a:t>
            </a:r>
          </a:p>
          <a:p>
            <a:pPr lvl="0"/>
            <a:r>
              <a:rPr lang="ru-RU" dirty="0" smtClean="0"/>
              <a:t>расширять рамки общения с социумом.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68698"/>
                </a:solidFill>
              </a:rPr>
              <a:t>направления  работы</a:t>
            </a:r>
            <a:endParaRPr lang="ru-RU" b="1" dirty="0">
              <a:solidFill>
                <a:srgbClr val="468698"/>
              </a:solidFill>
            </a:endParaRPr>
          </a:p>
        </p:txBody>
      </p:sp>
      <p:pic>
        <p:nvPicPr>
          <p:cNvPr id="2052" name="Picture 4" descr="C:\Documents and Settings\User\Рабочий стол\Сис-ма внеуроч\картинки\p67_fgos_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378"/>
          <a:stretch>
            <a:fillRect/>
          </a:stretch>
        </p:blipFill>
        <p:spPr bwMode="auto">
          <a:xfrm>
            <a:off x="2857488" y="2643182"/>
            <a:ext cx="2524133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714744" y="1000108"/>
            <a:ext cx="2214578" cy="1021556"/>
          </a:xfrm>
          <a:prstGeom prst="roundRect">
            <a:avLst/>
          </a:prstGeom>
          <a:solidFill>
            <a:srgbClr val="8FFBDA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Духовно-нравственное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1928802"/>
            <a:ext cx="2428892" cy="1225868"/>
          </a:xfrm>
          <a:prstGeom prst="roundRect">
            <a:avLst/>
          </a:prstGeom>
          <a:solidFill>
            <a:srgbClr val="FFECAF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Социальное</a:t>
            </a:r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5286388"/>
            <a:ext cx="2214578" cy="1021556"/>
          </a:xfrm>
          <a:prstGeom prst="roundRect">
            <a:avLst/>
          </a:prstGeom>
          <a:solidFill>
            <a:srgbClr val="FFB3CC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Общекультур</a:t>
            </a:r>
            <a:r>
              <a:rPr lang="ru-RU" dirty="0" smtClean="0"/>
              <a:t> -</a:t>
            </a:r>
            <a:r>
              <a:rPr lang="ru-RU" dirty="0" err="1" smtClean="0"/>
              <a:t>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3071810"/>
            <a:ext cx="2214578" cy="1021556"/>
          </a:xfrm>
          <a:prstGeom prst="roundRect">
            <a:avLst/>
          </a:prstGeom>
          <a:solidFill>
            <a:srgbClr val="DAC2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Спортивно-оздоровительное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643446"/>
            <a:ext cx="2428892" cy="1055608"/>
          </a:xfrm>
          <a:prstGeom prst="roundRect">
            <a:avLst/>
          </a:prstGeom>
          <a:solidFill>
            <a:srgbClr val="B3E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Общеинтел-лектуальное</a:t>
            </a:r>
            <a:endParaRPr lang="ru-RU" b="1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school19.m-sk.ru\www\Images\Meet images_8\teatr_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2529">
            <a:off x="6162205" y="4560328"/>
            <a:ext cx="2446565" cy="187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0"/>
            <a:ext cx="6172200" cy="571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8698"/>
                </a:solidFill>
              </a:rPr>
              <a:t>Общекультурное направление</a:t>
            </a:r>
            <a:endParaRPr lang="ru-RU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8286808" cy="121444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100" dirty="0" smtClean="0"/>
              <a:t> «Уроки театра»</a:t>
            </a:r>
          </a:p>
          <a:p>
            <a:r>
              <a:rPr lang="ru-RU" sz="1600" i="1" dirty="0" smtClean="0"/>
              <a:t>Цель программы: </a:t>
            </a:r>
            <a:r>
              <a:rPr lang="ru-RU" sz="1600" dirty="0" smtClean="0"/>
              <a:t>воспитание нравственных качеств и развитие творческих способностей обучающихся через приобщение к театральному искусству</a:t>
            </a:r>
          </a:p>
        </p:txBody>
      </p:sp>
      <p:pic>
        <p:nvPicPr>
          <p:cNvPr id="1026" name="Picture 2" descr="\\Servernet\sk19\Злыгостева И.В\Грамоты\грамоты Казань\-uyfbNg2r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143380"/>
            <a:ext cx="3359147" cy="251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school19.m-sk.ru\www\Images\Meet images_8\teatr_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0423">
            <a:off x="1822802" y="2011423"/>
            <a:ext cx="2734943" cy="218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school19.m-sk.ru\www\Images\Meet images_8\teatr_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5105">
            <a:off x="4969196" y="2012272"/>
            <a:ext cx="2927015" cy="239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school19.m-sk.ru\www\Images\Meet images_8\teatr_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322"/>
            <a:ext cx="2865409" cy="179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7343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8698"/>
                </a:solidFill>
              </a:rPr>
              <a:t>Общекультурное направление</a:t>
            </a:r>
            <a:endParaRPr lang="ru-RU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642918"/>
            <a:ext cx="7858180" cy="11430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500" dirty="0" smtClean="0"/>
              <a:t> «Шумовой оркестр»</a:t>
            </a:r>
            <a:r>
              <a:rPr lang="ru-RU" sz="4500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3800" i="1" dirty="0" smtClean="0"/>
              <a:t>Цель программы: </a:t>
            </a:r>
            <a:r>
              <a:rPr lang="ru-RU" sz="3800" dirty="0" smtClean="0"/>
              <a:t>развитие музыкальных способностей детей через игру на шумовых народных  инструментах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4" name="Picture 2" descr="http://oldschool19.m-sk.ru/Images/Meet%20images_8/Day_mam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223" y="2143116"/>
            <a:ext cx="35538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рабочая папка\внеурочная деятельность\ФОТО\20141114_181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75" y="2357430"/>
            <a:ext cx="355602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рабочая папка\внеурочная деятельность\ФОТО\20150116_130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37" y="4643446"/>
            <a:ext cx="3567061" cy="200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рабочая папка\внеурочная деятельность\ФОТО\16012015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48952"/>
            <a:ext cx="3734039" cy="209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0"/>
            <a:ext cx="6172200" cy="7343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8698"/>
                </a:solidFill>
              </a:rPr>
              <a:t>Общекультурное направление</a:t>
            </a:r>
            <a:endParaRPr lang="ru-RU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286808" cy="192882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900" dirty="0" smtClean="0"/>
              <a:t> </a:t>
            </a:r>
            <a:r>
              <a:rPr lang="ru-RU" sz="3800" dirty="0" smtClean="0"/>
              <a:t>«Моделирование и проектирование» (мальчики)</a:t>
            </a:r>
          </a:p>
          <a:p>
            <a:r>
              <a:rPr lang="ru-RU" sz="3200" i="1" dirty="0" smtClean="0"/>
              <a:t>Цели программы:</a:t>
            </a:r>
          </a:p>
          <a:p>
            <a:r>
              <a:rPr lang="ru-RU" sz="3200" dirty="0" smtClean="0"/>
              <a:t>-  формирование устойчивого интереса к столярной и поисковой работе, к творческому труду и развитии стремления к исследовательской деятельности;</a:t>
            </a:r>
          </a:p>
          <a:p>
            <a:r>
              <a:rPr lang="ru-RU" sz="3200" dirty="0" smtClean="0"/>
              <a:t>-    освоение основных приемов исследовательской работы;</a:t>
            </a:r>
          </a:p>
          <a:p>
            <a:r>
              <a:rPr lang="ru-RU" sz="3200" dirty="0" smtClean="0"/>
              <a:t>-  обучение практическим навыкам, воспитание коммуникабельности у детей и подростков</a:t>
            </a:r>
            <a:endParaRPr lang="ru-RU" sz="3200" dirty="0"/>
          </a:p>
        </p:txBody>
      </p:sp>
      <p:pic>
        <p:nvPicPr>
          <p:cNvPr id="1026" name="Picture 2" descr="C:\Documents and Settings\User\Рабочий стол\рабочая папка\внеурочная деятельность\Фото макетов\03122007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рабочая папка\внеурочная деятельность\Фото макетов\241220111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428868"/>
            <a:ext cx="2938466" cy="220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рабочая папка\внеурочная деятельность\Фото макетов\IMG_1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2786082" cy="208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Рабочий стол\рабочая папка\внеурочная деятельность\Фото макетов\27112009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2738457" cy="205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er\Рабочий стол\рабочая папка\внеурочная деятельность\Фото макетов\27112009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24" y="471488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0"/>
            <a:ext cx="61722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8698"/>
                </a:solidFill>
              </a:rPr>
              <a:t>Спортивно - оздоровительное</a:t>
            </a:r>
            <a:endParaRPr lang="ru-RU" dirty="0">
              <a:solidFill>
                <a:srgbClr val="468698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8358246" cy="11430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i="1" dirty="0" smtClean="0"/>
              <a:t> </a:t>
            </a:r>
            <a:r>
              <a:rPr lang="ru-RU" sz="2600" i="1" dirty="0" smtClean="0"/>
              <a:t>«Мы выбираем ЗОЖ»</a:t>
            </a:r>
            <a:r>
              <a:rPr lang="ru-RU" sz="2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100" i="1" dirty="0" smtClean="0"/>
              <a:t>Цели программы: </a:t>
            </a:r>
            <a:r>
              <a:rPr lang="ru-RU" sz="2100" dirty="0" smtClean="0"/>
              <a:t>формирование потребности сохранения физического и психического здоровья</a:t>
            </a:r>
          </a:p>
        </p:txBody>
      </p:sp>
      <p:pic>
        <p:nvPicPr>
          <p:cNvPr id="9" name="Picture 8" descr="http://oldschool19.m-sk.ru/Images/Meet%20images_7/M_P_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422307"/>
            <a:ext cx="3643338" cy="232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oldschool19.m-sk.ru/Images/Meet%20images_7/M_P_Y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175818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турс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1" y="4572008"/>
            <a:ext cx="280412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oldschool19.m-sk.ru/Images/Meet%20images_7/70_Let_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14620"/>
            <a:ext cx="228458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school19.m-sk.ru\www\Images\Meet images_9\GTZO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285992"/>
            <a:ext cx="2982914" cy="205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oldschool19.m-sk.ru/Images/Meet%20images_8/ts_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6124"/>
            <a:ext cx="2112422" cy="177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school19.m-sk.ru\www\Images\Meet images_7\spis_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3500438"/>
            <a:ext cx="2384418" cy="134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school19.m-sk.ru\www\Images\Meet images_7\spis_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214554"/>
            <a:ext cx="2623021" cy="147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</TotalTime>
  <Words>595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Модульная организация внеурочной деятельности</vt:lpstr>
      <vt:lpstr>«Личность не воспитывается по частям, а создаётся синтетически всей суммой влияния, которым она подвластна»</vt:lpstr>
      <vt:lpstr>внеурочная деятельность объединяет все виды деятельности обучающихся</vt:lpstr>
      <vt:lpstr>Цель внеурочной деятельности: 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</vt:lpstr>
      <vt:lpstr>направления  работы</vt:lpstr>
      <vt:lpstr>Общекультурное направление</vt:lpstr>
      <vt:lpstr>Общекультурное направление</vt:lpstr>
      <vt:lpstr>Общекультурное направление</vt:lpstr>
      <vt:lpstr>Спортивно - оздоровительное</vt:lpstr>
      <vt:lpstr>Социальное</vt:lpstr>
      <vt:lpstr>Духовно - нравственное</vt:lpstr>
      <vt:lpstr>Духовно - нравственное</vt:lpstr>
      <vt:lpstr>Разделы программы:</vt:lpstr>
      <vt:lpstr>Планируемые результаты:</vt:lpstr>
      <vt:lpstr>Слайд 15</vt:lpstr>
      <vt:lpstr>Общеинтеллектуальное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Модульная организация внеурочной деятельности</dc:title>
  <cp:lastModifiedBy>Musika</cp:lastModifiedBy>
  <cp:revision>87</cp:revision>
  <dcterms:modified xsi:type="dcterms:W3CDTF">2015-03-23T03:40:13Z</dcterms:modified>
</cp:coreProperties>
</file>