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25" r:id="rId10"/>
    <p:sldId id="318" r:id="rId11"/>
    <p:sldId id="319" r:id="rId12"/>
    <p:sldId id="320" r:id="rId13"/>
    <p:sldId id="321" r:id="rId14"/>
    <p:sldId id="322" r:id="rId15"/>
    <p:sldId id="323" r:id="rId16"/>
    <p:sldId id="324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2824B5-1195-43AD-8C42-B3C52438AA96}">
          <p14:sldIdLst>
            <p14:sldId id="256"/>
            <p14:sldId id="311"/>
            <p14:sldId id="312"/>
            <p14:sldId id="313"/>
            <p14:sldId id="314"/>
            <p14:sldId id="315"/>
            <p14:sldId id="316"/>
            <p14:sldId id="317"/>
            <p14:sldId id="325"/>
            <p14:sldId id="318"/>
            <p14:sldId id="319"/>
            <p14:sldId id="320"/>
            <p14:sldId id="321"/>
            <p14:sldId id="322"/>
            <p14:sldId id="323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00"/>
    <a:srgbClr val="663300"/>
    <a:srgbClr val="30C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DCBFB-82E2-4F2F-BC70-411BF5A64E5E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0B95B-F648-4520-8019-B1A37B903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3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5560-F6D9-4813-8929-2FF8F37D65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36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DB0B6-BBDC-4E21-8144-B5C44317EB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942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07F8-3EE8-4C21-A6BB-670D7F81A7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152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A9E6-CC0E-4D79-B4DC-7C738E1F76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F451D-AE05-4914-8BF9-2F6403C18C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735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51B5D-522D-49F2-9F20-2864DA207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036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3F1A-AA81-4470-AA85-749DA345BA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045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2EBBE-AE1A-443F-BF18-38F9EBE755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90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1DDE-F000-4719-BB5B-9D5C2518B0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407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3174-6A28-4465-80DE-FBAE01C07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804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5015-47B7-4FF0-98E3-854EF18DC7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259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ECF169D-C4E8-4192-9D73-E87EAE11BE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6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4" descr="5200"/>
          <p:cNvSpPr>
            <a:spLocks noChangeArrowheads="1"/>
          </p:cNvSpPr>
          <p:nvPr/>
        </p:nvSpPr>
        <p:spPr bwMode="auto">
          <a:xfrm>
            <a:off x="395288" y="333375"/>
            <a:ext cx="2016125" cy="1727200"/>
          </a:xfrm>
          <a:prstGeom prst="triangle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3025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31"/>
          <p:cNvSpPr txBox="1">
            <a:spLocks noChangeArrowheads="1"/>
          </p:cNvSpPr>
          <p:nvPr/>
        </p:nvSpPr>
        <p:spPr bwMode="auto">
          <a:xfrm>
            <a:off x="2699792" y="1628800"/>
            <a:ext cx="51847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школы по реализации требований ФГОС ОО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Text Box 32"/>
          <p:cNvSpPr txBox="1">
            <a:spLocks noChangeArrowheads="1"/>
          </p:cNvSpPr>
          <p:nvPr/>
        </p:nvSpPr>
        <p:spPr bwMode="auto">
          <a:xfrm>
            <a:off x="2411413" y="5060397"/>
            <a:ext cx="6193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663300"/>
                </a:solidFill>
              </a:rPr>
              <a:t>МБОУ СОШ № 19</a:t>
            </a:r>
            <a:endParaRPr lang="ru-RU" sz="2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i="1" dirty="0" smtClean="0"/>
              <a:t>Традиции школы</a:t>
            </a:r>
            <a:endParaRPr lang="ru-RU" b="1" i="1" dirty="0"/>
          </a:p>
        </p:txBody>
      </p:sp>
      <p:pic>
        <p:nvPicPr>
          <p:cNvPr id="6146" name="Picture 2" descr="D:\Документы\ФОТО\МАлая игра\SDC10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59228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окументы\ФОТО\МАлая игра\SDC1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05" y="3850959"/>
            <a:ext cx="2730899" cy="21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ы\ФОТО\Фото экспресс\DSCF5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816424" cy="21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Документы\ФОТО\Фото экспресс\DSCF5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27" y="1412776"/>
            <a:ext cx="3980377" cy="22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6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i="1" dirty="0" smtClean="0"/>
              <a:t>Наши партнеры</a:t>
            </a:r>
            <a:endParaRPr lang="ru-RU" b="1" i="1" dirty="0"/>
          </a:p>
        </p:txBody>
      </p:sp>
      <p:pic>
        <p:nvPicPr>
          <p:cNvPr id="7170" name="Picture 2" descr="D:\Документы\ФОТО\для стенда тратегические партнеры\101_3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04574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ы\ФОТО\для стенда тратегические партнеры\защита проект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34" y="1484784"/>
            <a:ext cx="37222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окументы\ФОТО\для стенда тратегические партнеры\Встреча с предпринимателем Николаев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9391"/>
            <a:ext cx="3903470" cy="26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3-tub-ru.yandex.net/i?id=75092364cc0f40d4bbcda274604ad910-4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24" y="3456919"/>
            <a:ext cx="3484978" cy="27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99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b="1" i="1" dirty="0" smtClean="0"/>
              <a:t>Результаты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ea typeface="Calibri"/>
                <a:cs typeface="Times New Roman"/>
              </a:rPr>
              <a:t>Создана система работы, отвечающая требованиям ФГОС ОО и соответствующая специфике школы.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ea typeface="Calibri"/>
                <a:cs typeface="Times New Roman"/>
              </a:rPr>
              <a:t>Обновлено учебно-дидактическое, методическое, программное обеспечение образовательного процесса.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ea typeface="Calibri"/>
                <a:cs typeface="Times New Roman"/>
              </a:rPr>
              <a:t>Внеурочные занятия проводятся в формах отличных от урочных.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ea typeface="Calibri"/>
                <a:cs typeface="Times New Roman"/>
              </a:rPr>
              <a:t>Активизирована деятельность органов ученического самоуправления</a:t>
            </a:r>
            <a:r>
              <a:rPr lang="ru-RU" sz="2000" b="1" i="1" dirty="0" smtClean="0">
                <a:ea typeface="Calibri"/>
                <a:cs typeface="Times New Roman"/>
              </a:rPr>
              <a:t>.</a:t>
            </a:r>
            <a:endParaRPr lang="ru-RU" sz="2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350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i="1" dirty="0">
                <a:solidFill>
                  <a:srgbClr val="000000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>
                <a:solidFill>
                  <a:srgbClr val="000000"/>
                </a:solidFill>
                <a:ea typeface="Calibri"/>
                <a:cs typeface="Times New Roman"/>
              </a:rPr>
              <a:t>Расширены кадровые, организационные, педагогические ресурсы за счет интеграции с учреждениями общего и дополнительного образования.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>
                <a:solidFill>
                  <a:srgbClr val="000000"/>
                </a:solidFill>
                <a:ea typeface="Calibri"/>
                <a:cs typeface="Times New Roman"/>
              </a:rPr>
              <a:t>Работает творческий коллектив педагогов.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>
                <a:solidFill>
                  <a:srgbClr val="000000"/>
                </a:solidFill>
                <a:ea typeface="Calibri"/>
                <a:cs typeface="Times New Roman"/>
              </a:rPr>
              <a:t>Создана среда социальной активности, ситуаций успеха для обучающихся и педагогов.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Наблюдается положительная динамика </a:t>
            </a:r>
            <a:r>
              <a:rPr lang="ru-RU" sz="1800" b="1" dirty="0">
                <a:solidFill>
                  <a:srgbClr val="000000"/>
                </a:solidFill>
                <a:ea typeface="Times New Roman"/>
                <a:cs typeface="Times New Roman"/>
              </a:rPr>
              <a:t> использования современных педагогических 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600" b="1" i="1" dirty="0" smtClean="0"/>
              <a:t>Перспективы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ea typeface="Calibri"/>
                <a:cs typeface="Symbol"/>
              </a:rPr>
              <a:t>Создание модели внеурочной деятельности на уровне среднего общего образования.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ea typeface="Calibri"/>
                <a:cs typeface="Symbol"/>
              </a:rPr>
              <a:t>Организация школьного научного общества.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dirty="0">
                <a:ea typeface="Calibri"/>
                <a:cs typeface="Symbol"/>
              </a:rPr>
              <a:t>Разработка новых программ внеурочной деятельности в соответствии с запросом обучающихся и их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173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600" b="1" i="1" dirty="0">
                <a:solidFill>
                  <a:srgbClr val="000000"/>
                </a:solidFill>
              </a:rPr>
              <a:t>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b="1" dirty="0">
                <a:solidFill>
                  <a:srgbClr val="000000"/>
                </a:solidFill>
                <a:ea typeface="Calibri"/>
                <a:cs typeface="Symbol"/>
              </a:rPr>
              <a:t>Проведение гуманитарной сессии городской деловой игры «Наука и жизнь».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b="1" dirty="0">
                <a:solidFill>
                  <a:srgbClr val="000000"/>
                </a:solidFill>
                <a:ea typeface="Calibri"/>
                <a:cs typeface="Symbol"/>
              </a:rPr>
              <a:t>Организация сотрудничества с ВУЗами.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b="1" dirty="0">
                <a:solidFill>
                  <a:srgbClr val="000000"/>
                </a:solidFill>
                <a:ea typeface="Calibri"/>
                <a:cs typeface="Symbol"/>
              </a:rPr>
              <a:t>Разработка дистанционной деловой игры со студентами </a:t>
            </a:r>
            <a:r>
              <a:rPr lang="ru-RU" sz="2200" b="1" dirty="0" err="1">
                <a:solidFill>
                  <a:srgbClr val="000000"/>
                </a:solidFill>
                <a:ea typeface="Calibri"/>
                <a:cs typeface="Symbol"/>
              </a:rPr>
              <a:t>сузов</a:t>
            </a:r>
            <a:r>
              <a:rPr lang="ru-RU" sz="2200" b="1" dirty="0">
                <a:solidFill>
                  <a:srgbClr val="000000"/>
                </a:solidFill>
                <a:ea typeface="Calibri"/>
                <a:cs typeface="Symbol"/>
              </a:rPr>
              <a:t>, вузов.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b="1" dirty="0">
                <a:solidFill>
                  <a:srgbClr val="000000"/>
                </a:solidFill>
                <a:ea typeface="Calibri"/>
                <a:cs typeface="Symbol"/>
              </a:rPr>
              <a:t>Обновление материально-технической базы.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200" b="1" dirty="0">
                <a:solidFill>
                  <a:srgbClr val="000000"/>
                </a:solidFill>
                <a:ea typeface="Times New Roman"/>
                <a:cs typeface="Symbol"/>
              </a:rPr>
              <a:t>Предстоит развивать оценку качества при переходе с одного уровня образования на </a:t>
            </a:r>
            <a:r>
              <a:rPr lang="ru-RU" sz="2200" b="1" dirty="0" smtClean="0">
                <a:solidFill>
                  <a:srgbClr val="000000"/>
                </a:solidFill>
                <a:ea typeface="Times New Roman"/>
                <a:cs typeface="Symbol"/>
              </a:rPr>
              <a:t>другой. </a:t>
            </a:r>
            <a:endParaRPr lang="ru-RU" sz="2200" b="1" dirty="0">
              <a:solidFill>
                <a:srgbClr val="000000"/>
              </a:solidFill>
              <a:ea typeface="Calibri"/>
              <a:cs typeface="Symbo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452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4" descr="5200"/>
          <p:cNvSpPr>
            <a:spLocks noChangeArrowheads="1"/>
          </p:cNvSpPr>
          <p:nvPr/>
        </p:nvSpPr>
        <p:spPr bwMode="auto">
          <a:xfrm>
            <a:off x="395288" y="333375"/>
            <a:ext cx="2016125" cy="1727200"/>
          </a:xfrm>
          <a:prstGeom prst="triangle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3025" algn="ctr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51" name="Text Box 31"/>
          <p:cNvSpPr txBox="1">
            <a:spLocks noChangeArrowheads="1"/>
          </p:cNvSpPr>
          <p:nvPr/>
        </p:nvSpPr>
        <p:spPr bwMode="auto">
          <a:xfrm>
            <a:off x="2699792" y="1628800"/>
            <a:ext cx="51847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 школы по реализации требований ФГОС ОО</a:t>
            </a:r>
            <a:endParaRPr lang="ru-RU" sz="3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Text Box 32"/>
          <p:cNvSpPr txBox="1">
            <a:spLocks noChangeArrowheads="1"/>
          </p:cNvSpPr>
          <p:nvPr/>
        </p:nvSpPr>
        <p:spPr bwMode="auto">
          <a:xfrm>
            <a:off x="2411413" y="5060397"/>
            <a:ext cx="6193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663300"/>
                </a:solidFill>
              </a:rPr>
              <a:t>МБОУ СОШ № 19</a:t>
            </a:r>
            <a:endParaRPr lang="ru-RU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58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b="1" i="1" dirty="0" smtClean="0"/>
              <a:t>МБОУ СОШ № 19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ru-RU" sz="2400" b="1" i="1" dirty="0" smtClean="0"/>
              <a:t>С 2002г. – учреждение с углубленным изучением экономики</a:t>
            </a:r>
          </a:p>
          <a:p>
            <a:r>
              <a:rPr lang="ru-RU" sz="2400" b="1" i="1" dirty="0" smtClean="0"/>
              <a:t>2005г. – победитель городского конкурса «Лучшее образовательное учреждение»</a:t>
            </a:r>
          </a:p>
          <a:p>
            <a:r>
              <a:rPr lang="ru-RU" sz="2400" b="1" i="1" dirty="0" smtClean="0"/>
              <a:t>2006г. – победитель конкурса в рамках приоритетного национального проекта </a:t>
            </a:r>
          </a:p>
          <a:p>
            <a:r>
              <a:rPr lang="ru-RU" sz="2400" b="1" i="1" dirty="0" smtClean="0"/>
              <a:t>2010г. – лауреат областного конкурса «Педагогические таланты Кузбасса»</a:t>
            </a:r>
          </a:p>
          <a:p>
            <a:r>
              <a:rPr lang="ru-RU" sz="2400" b="1" i="1" dirty="0" smtClean="0"/>
              <a:t>2012г. -</a:t>
            </a:r>
            <a:r>
              <a:rPr lang="ru-RU" sz="2400" b="1" i="1" dirty="0">
                <a:solidFill>
                  <a:srgbClr val="000000"/>
                </a:solidFill>
              </a:rPr>
              <a:t> учреждение с углубленным </a:t>
            </a:r>
            <a:r>
              <a:rPr lang="ru-RU" sz="2400" b="1" i="1" dirty="0" smtClean="0">
                <a:solidFill>
                  <a:srgbClr val="000000"/>
                </a:solidFill>
              </a:rPr>
              <a:t>изучением отдельных предметов</a:t>
            </a:r>
          </a:p>
          <a:p>
            <a:r>
              <a:rPr lang="ru-RU" sz="2400" b="1" i="1" dirty="0" smtClean="0">
                <a:solidFill>
                  <a:srgbClr val="000000"/>
                </a:solidFill>
              </a:rPr>
              <a:t>С 2013г. - региональная экспериментальная площадка по </a:t>
            </a:r>
            <a:r>
              <a:rPr lang="ru-RU" sz="2400" b="1" i="1" dirty="0">
                <a:solidFill>
                  <a:srgbClr val="000000"/>
                </a:solidFill>
              </a:rPr>
              <a:t>внедрению ФГОС ООО</a:t>
            </a:r>
            <a:r>
              <a:rPr lang="ru-RU" sz="2800" b="1" i="1" dirty="0">
                <a:solidFill>
                  <a:srgbClr val="000000"/>
                </a:solidFill>
              </a:rPr>
              <a:t> </a:t>
            </a:r>
            <a:endParaRPr lang="ru-RU" sz="2800" dirty="0"/>
          </a:p>
          <a:p>
            <a:pPr marL="0" indent="0" algn="r">
              <a:buNone/>
            </a:pPr>
            <a:r>
              <a:rPr lang="ru-RU" sz="2800" b="1" i="1" dirty="0" smtClean="0"/>
              <a:t> 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95192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872208"/>
          </a:xfrm>
        </p:spPr>
        <p:txBody>
          <a:bodyPr/>
          <a:lstStyle/>
          <a:p>
            <a:r>
              <a:rPr lang="ru-RU" b="1" i="1" dirty="0" smtClean="0"/>
              <a:t>Школа сегодня</a:t>
            </a:r>
            <a:br>
              <a:rPr lang="ru-RU" b="1" i="1" dirty="0" smtClean="0"/>
            </a:br>
            <a:r>
              <a:rPr lang="ru-RU" sz="2400" b="1" i="1" dirty="0" smtClean="0"/>
              <a:t>894 обучающихся, 37 классов комплектов, </a:t>
            </a:r>
            <a:br>
              <a:rPr lang="ru-RU" sz="2400" b="1" i="1" dirty="0" smtClean="0"/>
            </a:br>
            <a:r>
              <a:rPr lang="ru-RU" sz="2400" b="1" i="1" dirty="0" smtClean="0"/>
              <a:t>52 педагогических работника</a:t>
            </a:r>
            <a:endParaRPr lang="ru-RU" sz="24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775408"/>
              </p:ext>
            </p:extLst>
          </p:nvPr>
        </p:nvGraphicFramePr>
        <p:xfrm>
          <a:off x="467544" y="2636912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95456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Должность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Кол-во штатных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единиц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Основная должность, чел.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Совмещение, чел.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Директор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Зам.дир.по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УВР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Зам.дир.по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ВР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Зам.дир.по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НМР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Зам.дир.по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ИКТ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Зам.дир.по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БЖ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Зам.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дир.по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АХЧ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47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ru-RU" sz="3600" b="1" i="1" dirty="0" smtClean="0"/>
              <a:t>Основополагающие принципы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Стандарт – это не очередная инновация, а конкретизированный результат образования</a:t>
            </a:r>
          </a:p>
          <a:p>
            <a:endParaRPr lang="ru-RU" b="1" i="1" dirty="0"/>
          </a:p>
          <a:p>
            <a:pPr algn="just"/>
            <a:r>
              <a:rPr lang="ru-RU" b="1" i="1" dirty="0" smtClean="0"/>
              <a:t>Успех реализации ФГОС ОО зависит от преемственности и системности на всех уровнях образования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71125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ru-RU" dirty="0" smtClean="0"/>
              <a:t>УМК «Перспектива»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65462"/>
            <a:ext cx="2465002" cy="186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62" y="2420888"/>
            <a:ext cx="22082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8134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85" y="449404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41" y="2060848"/>
            <a:ext cx="1914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192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ru-RU" sz="3600" b="1" i="1" dirty="0" smtClean="0"/>
              <a:t>Системно-</a:t>
            </a:r>
            <a:r>
              <a:rPr lang="ru-RU" sz="3600" b="1" i="1" dirty="0" err="1" smtClean="0"/>
              <a:t>деятельностный</a:t>
            </a:r>
            <a:r>
              <a:rPr lang="ru-RU" sz="3600" b="1" i="1" dirty="0" smtClean="0"/>
              <a:t>  подход в обучении</a:t>
            </a:r>
            <a:endParaRPr lang="ru-RU" sz="36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3" y="1916832"/>
            <a:ext cx="3072650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4350"/>
            <a:ext cx="41878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Документы\ФОТО\ФОТО НАУКА И ЖИЗНЬ\DSC_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2160240" cy="37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11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ru-RU" sz="3200" b="1" dirty="0" smtClean="0"/>
              <a:t>Задачи образовательного модуля: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Повышение мотивации учебной деятельности за счет нестандартной формы организации </a:t>
            </a: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деятельности;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Рассмотрение </a:t>
            </a: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понятий, которые используются в разных предметных </a:t>
            </a: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областях;</a:t>
            </a:r>
            <a:r>
              <a:rPr lang="ru-RU" sz="2000" b="1" i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Организация </a:t>
            </a: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целенаправленной работы с мыслительными </a:t>
            </a: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операциями;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Показ </a:t>
            </a:r>
            <a:r>
              <a:rPr lang="ru-RU" sz="2000" b="1" i="1" dirty="0" err="1">
                <a:solidFill>
                  <a:srgbClr val="000000"/>
                </a:solidFill>
                <a:ea typeface="Times New Roman"/>
                <a:cs typeface="Times New Roman"/>
              </a:rPr>
              <a:t>межпредметных</a:t>
            </a:r>
            <a:r>
              <a:rPr lang="ru-RU" sz="2000" b="1" i="1" dirty="0">
                <a:solidFill>
                  <a:srgbClr val="000000"/>
                </a:solidFill>
                <a:ea typeface="Times New Roman"/>
                <a:cs typeface="Times New Roman"/>
              </a:rPr>
              <a:t> связей и их применение при решении разнообразных </a:t>
            </a:r>
            <a:r>
              <a:rPr lang="ru-RU" sz="2000" b="1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задач.</a:t>
            </a:r>
            <a:endParaRPr lang="ru-RU" sz="2000" b="1" i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001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b="1" dirty="0" smtClean="0"/>
              <a:t>Программа внеурочной деятельности «Наука и жизнь»</a:t>
            </a:r>
            <a:endParaRPr lang="ru-RU" sz="3200" b="1" dirty="0"/>
          </a:p>
        </p:txBody>
      </p:sp>
      <p:pic>
        <p:nvPicPr>
          <p:cNvPr id="5122" name="Picture 2" descr="F:\журавлевой\DSCN1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38" y="1556792"/>
            <a:ext cx="3336371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журавлевой\DSCN1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6" y="1556792"/>
            <a:ext cx="3544882" cy="26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журавлевой\DSCN1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64" y="3140968"/>
            <a:ext cx="4211960" cy="31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77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ru-RU" sz="3600" b="1" dirty="0" smtClean="0"/>
              <a:t>Структура организации профильного обучения</a:t>
            </a:r>
            <a:endParaRPr lang="ru-RU" sz="3600" b="1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331640" y="1846794"/>
            <a:ext cx="6629400" cy="663575"/>
          </a:xfrm>
          <a:prstGeom prst="rect">
            <a:avLst/>
          </a:prstGeom>
          <a:solidFill>
            <a:srgbClr val="9966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Профильное обучение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640295" y="2924944"/>
            <a:ext cx="2448272" cy="647700"/>
          </a:xfrm>
          <a:prstGeom prst="rect">
            <a:avLst/>
          </a:prstGeom>
          <a:solidFill>
            <a:srgbClr val="9966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Профильные предметы</a:t>
            </a: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5986599" y="2728627"/>
            <a:ext cx="2776401" cy="575692"/>
          </a:xfrm>
          <a:prstGeom prst="rect">
            <a:avLst/>
          </a:prstGeom>
          <a:solidFill>
            <a:srgbClr val="9966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Социальные практики</a:t>
            </a:r>
          </a:p>
        </p:txBody>
      </p:sp>
      <p:sp>
        <p:nvSpPr>
          <p:cNvPr id="8" name="Прямоугольник 21"/>
          <p:cNvSpPr>
            <a:spLocks noChangeArrowheads="1"/>
          </p:cNvSpPr>
          <p:nvPr/>
        </p:nvSpPr>
        <p:spPr bwMode="auto">
          <a:xfrm>
            <a:off x="6011481" y="3417099"/>
            <a:ext cx="2751519" cy="2388165"/>
          </a:xfrm>
          <a:prstGeom prst="rect">
            <a:avLst/>
          </a:prstGeom>
          <a:solidFill>
            <a:srgbClr val="9966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«Наука и жизнь»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 smtClean="0">
                <a:solidFill>
                  <a:sysClr val="windowText" lastClr="000000"/>
                </a:solidFill>
              </a:rPr>
              <a:t>«День науки»            «Ты –</a:t>
            </a:r>
            <a:r>
              <a:rPr lang="ru-RU" kern="0" dirty="0" smtClean="0">
                <a:solidFill>
                  <a:sysClr val="windowText" lastClr="000000"/>
                </a:solidFill>
              </a:rPr>
              <a:t> </a:t>
            </a:r>
            <a:r>
              <a:rPr lang="ru-RU" kern="0" noProof="0" dirty="0" smtClean="0">
                <a:solidFill>
                  <a:sysClr val="windowText" lastClr="000000"/>
                </a:solidFill>
              </a:rPr>
              <a:t>предприниматель"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«Мои открытия» «Вместе с властью»</a:t>
            </a: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683568" y="3645024"/>
            <a:ext cx="2448272" cy="2016224"/>
          </a:xfrm>
          <a:prstGeom prst="rect">
            <a:avLst/>
          </a:prstGeom>
          <a:solidFill>
            <a:srgbClr val="9966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Математика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kern="0" noProof="0" dirty="0" smtClean="0">
                <a:solidFill>
                  <a:sysClr val="windowText" lastClr="000000"/>
                </a:solidFill>
              </a:rPr>
              <a:t>Обществознание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Экономика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kern="0" noProof="0" dirty="0" smtClean="0">
                <a:solidFill>
                  <a:sysClr val="windowText" lastClr="000000"/>
                </a:solidFill>
              </a:rPr>
              <a:t>Право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Физика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kern="0" noProof="0" dirty="0" smtClean="0">
                <a:solidFill>
                  <a:sysClr val="windowText" lastClr="000000"/>
                </a:solidFill>
              </a:rPr>
              <a:t>Химия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История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53" y="3304319"/>
            <a:ext cx="2757934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18" y="2632298"/>
            <a:ext cx="2772569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38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ee51682ae160e428407ecb925dfb4adedbec1"/>
</p:tagLst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425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1_Оформление по умолчанию</vt:lpstr>
      <vt:lpstr>Презентация PowerPoint</vt:lpstr>
      <vt:lpstr>МБОУ СОШ № 19</vt:lpstr>
      <vt:lpstr>Школа сегодня 894 обучающихся, 37 классов комплектов,  52 педагогических работника</vt:lpstr>
      <vt:lpstr>Основополагающие принципы:</vt:lpstr>
      <vt:lpstr>УМК «Перспектива»</vt:lpstr>
      <vt:lpstr>Системно-деятельностный  подход в обучении</vt:lpstr>
      <vt:lpstr>Задачи образовательного модуля:</vt:lpstr>
      <vt:lpstr>Программа внеурочной деятельности «Наука и жизнь»</vt:lpstr>
      <vt:lpstr>Структура организации профильного обучения</vt:lpstr>
      <vt:lpstr>Традиции школы</vt:lpstr>
      <vt:lpstr>Наши партнеры</vt:lpstr>
      <vt:lpstr>Результаты</vt:lpstr>
      <vt:lpstr>Результаты</vt:lpstr>
      <vt:lpstr>Перспективы</vt:lpstr>
      <vt:lpstr>Перспективы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2012-02-25T22:11:54Z</dcterms:created>
  <dcterms:modified xsi:type="dcterms:W3CDTF">2015-03-24T01:36:19Z</dcterms:modified>
</cp:coreProperties>
</file>